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8C6294-BD02-4E67-A3E4-51329BF13DF9}">
  <a:tblStyle styleId="{D08C6294-BD02-4E67-A3E4-51329BF13D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433a72a1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433a72a1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2203401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2203401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0375f4b3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f0375f4b3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f0375f4b3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f0375f4b3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0375f4b3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0375f4b3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0375f4b3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0375f4b3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0375f4b3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0375f4b3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265709d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f265709d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0375f4b3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f0375f4b3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265709d7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265709d7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e433a72a1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e433a72a1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f0375f4b3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f0375f4b3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265709d7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265709d7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0375f4b3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0375f4b3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22034015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22034015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0375f4b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0375f4b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2b9d6261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2b9d6261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0375f4b3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f0375f4b3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50c24c3ff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50c24c3ff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4c1c3022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4c1c302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2b9d6261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2b9d6261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e433a72a91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e433a72a9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265709d7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265709d7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265709d7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265709d7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0375f4b3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0375f4b3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f0375f4b3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f0375f4b3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0375f4b3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0375f4b3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e2b9d6261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e2b9d6261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2b9d6261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2b9d6261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285b2d8c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285b2d8c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2afdd16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2afdd16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4c558138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4c558138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e2b553031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e2b553031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0375f4b3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f0375f4b3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4c558138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4c558138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e2b55303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e2b55303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e4c1c302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e4c1c3022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433a72a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433a72a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433a72a1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433a72a1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433a72a1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433a72a1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50c24c3f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50c24c3f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433a72a1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433a72a1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6.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55.png"/><Relationship Id="rId5" Type="http://schemas.openxmlformats.org/officeDocument/2006/relationships/image" Target="../media/image59.png"/><Relationship Id="rId6"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8" y="0"/>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ca" sz="3400">
                <a:solidFill>
                  <a:srgbClr val="000000"/>
                </a:solidFill>
              </a:rPr>
              <a:t>Genome-Phenome analysis of neoplasia-related traits across the primate phylogeny</a:t>
            </a:r>
            <a:endParaRPr b="1" sz="3400">
              <a:solidFill>
                <a:srgbClr val="000000"/>
              </a:solidFill>
            </a:endParaRPr>
          </a:p>
        </p:txBody>
      </p:sp>
      <p:sp>
        <p:nvSpPr>
          <p:cNvPr id="55" name="Google Shape;55;p13"/>
          <p:cNvSpPr txBox="1"/>
          <p:nvPr/>
        </p:nvSpPr>
        <p:spPr>
          <a:xfrm>
            <a:off x="311700" y="2175450"/>
            <a:ext cx="8520600" cy="138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000">
                <a:solidFill>
                  <a:srgbClr val="595959"/>
                </a:solidFill>
              </a:rPr>
              <a:t>27</a:t>
            </a:r>
            <a:r>
              <a:rPr lang="ca" sz="2000">
                <a:solidFill>
                  <a:srgbClr val="595959"/>
                </a:solidFill>
              </a:rPr>
              <a:t>-09-2021</a:t>
            </a:r>
            <a:endParaRPr sz="2000">
              <a:solidFill>
                <a:srgbClr val="595959"/>
              </a:solidFill>
            </a:endParaRPr>
          </a:p>
          <a:p>
            <a:pPr indent="0" lvl="0" marL="0" rtl="0" algn="ctr">
              <a:spcBef>
                <a:spcPts val="0"/>
              </a:spcBef>
              <a:spcAft>
                <a:spcPts val="0"/>
              </a:spcAft>
              <a:buNone/>
            </a:pPr>
            <a:r>
              <a:rPr lang="ca">
                <a:solidFill>
                  <a:srgbClr val="595959"/>
                </a:solidFill>
              </a:rPr>
              <a:t>Alejandro Valenzuela, David Juan, Gerard Muntané, Arcadi Navarro</a:t>
            </a:r>
            <a:endParaRPr>
              <a:solidFill>
                <a:srgbClr val="595959"/>
              </a:solidFill>
            </a:endParaRPr>
          </a:p>
          <a:p>
            <a:pPr indent="0" lvl="0" marL="0" rtl="0" algn="ctr">
              <a:spcBef>
                <a:spcPts val="0"/>
              </a:spcBef>
              <a:spcAft>
                <a:spcPts val="0"/>
              </a:spcAft>
              <a:buNone/>
            </a:pPr>
            <a:r>
              <a:t/>
            </a:r>
            <a:endParaRPr sz="2000">
              <a:solidFill>
                <a:srgbClr val="595959"/>
              </a:solidFill>
            </a:endParaRPr>
          </a:p>
          <a:p>
            <a:pPr indent="0" lvl="0" marL="0" rtl="0" algn="ctr">
              <a:spcBef>
                <a:spcPts val="0"/>
              </a:spcBef>
              <a:spcAft>
                <a:spcPts val="0"/>
              </a:spcAft>
              <a:buNone/>
            </a:pPr>
            <a:r>
              <a:rPr lang="ca" sz="2000">
                <a:solidFill>
                  <a:srgbClr val="595959"/>
                </a:solidFill>
              </a:rPr>
              <a:t>C</a:t>
            </a:r>
            <a:r>
              <a:rPr lang="ca" sz="2000">
                <a:solidFill>
                  <a:srgbClr val="595959"/>
                </a:solidFill>
              </a:rPr>
              <a:t>omparative and evolutionary genomics lab</a:t>
            </a:r>
            <a:endParaRPr sz="2000">
              <a:solidFill>
                <a:srgbClr val="595959"/>
              </a:solidFill>
            </a:endParaRPr>
          </a:p>
        </p:txBody>
      </p:sp>
      <p:pic>
        <p:nvPicPr>
          <p:cNvPr id="56" name="Google Shape;56;p13"/>
          <p:cNvPicPr preferRelativeResize="0"/>
          <p:nvPr/>
        </p:nvPicPr>
        <p:blipFill rotWithShape="1">
          <a:blip r:embed="rId3">
            <a:alphaModFix/>
          </a:blip>
          <a:srcRect b="0" l="0" r="0" t="0"/>
          <a:stretch/>
        </p:blipFill>
        <p:spPr>
          <a:xfrm>
            <a:off x="6828404" y="4433900"/>
            <a:ext cx="2144500" cy="64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Discovery of </a:t>
            </a: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143" name="Google Shape;143;p22"/>
          <p:cNvSpPr txBox="1"/>
          <p:nvPr/>
        </p:nvSpPr>
        <p:spPr>
          <a:xfrm>
            <a:off x="1503073" y="23247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1 ----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44" name="Google Shape;144;p22"/>
          <p:cNvSpPr/>
          <p:nvPr/>
        </p:nvSpPr>
        <p:spPr>
          <a:xfrm>
            <a:off x="1615700" y="1621438"/>
            <a:ext cx="1639500" cy="258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0000"/>
                </a:solidFill>
                <a:latin typeface="Arial"/>
                <a:ea typeface="Arial"/>
                <a:cs typeface="Arial"/>
                <a:sym typeface="Arial"/>
              </a:rPr>
              <a:t>Scenario 1</a:t>
            </a:r>
            <a:endParaRPr b="1" i="0" sz="1400" u="none" cap="none" strike="noStrike">
              <a:solidFill>
                <a:srgbClr val="000000"/>
              </a:solidFill>
              <a:latin typeface="Arial"/>
              <a:ea typeface="Arial"/>
              <a:cs typeface="Arial"/>
              <a:sym typeface="Arial"/>
            </a:endParaRPr>
          </a:p>
        </p:txBody>
      </p:sp>
      <p:cxnSp>
        <p:nvCxnSpPr>
          <p:cNvPr id="145" name="Google Shape;145;p22"/>
          <p:cNvCxnSpPr/>
          <p:nvPr/>
        </p:nvCxnSpPr>
        <p:spPr>
          <a:xfrm>
            <a:off x="4560025" y="1555975"/>
            <a:ext cx="16200" cy="2793000"/>
          </a:xfrm>
          <a:prstGeom prst="straightConnector1">
            <a:avLst/>
          </a:prstGeom>
          <a:noFill/>
          <a:ln cap="flat" cmpd="sng" w="9525">
            <a:solidFill>
              <a:srgbClr val="980000"/>
            </a:solidFill>
            <a:prstDash val="dash"/>
            <a:round/>
            <a:headEnd len="sm" w="sm" type="none"/>
            <a:tailEnd len="sm" w="sm" type="none"/>
          </a:ln>
        </p:spPr>
      </p:cxnSp>
      <p:sp>
        <p:nvSpPr>
          <p:cNvPr id="146" name="Google Shape;146;p22"/>
          <p:cNvSpPr/>
          <p:nvPr/>
        </p:nvSpPr>
        <p:spPr>
          <a:xfrm>
            <a:off x="6064725" y="1621438"/>
            <a:ext cx="1639500" cy="258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0000"/>
                </a:solidFill>
                <a:latin typeface="Arial"/>
                <a:ea typeface="Arial"/>
                <a:cs typeface="Arial"/>
                <a:sym typeface="Arial"/>
              </a:rPr>
              <a:t>Scenario 2</a:t>
            </a:r>
            <a:endParaRPr b="1" i="0" sz="1400" u="none" cap="none" strike="noStrike">
              <a:solidFill>
                <a:srgbClr val="000000"/>
              </a:solidFill>
              <a:latin typeface="Arial"/>
              <a:ea typeface="Arial"/>
              <a:cs typeface="Arial"/>
              <a:sym typeface="Arial"/>
            </a:endParaRPr>
          </a:p>
        </p:txBody>
      </p:sp>
      <p:sp>
        <p:nvSpPr>
          <p:cNvPr id="147" name="Google Shape;147;p22"/>
          <p:cNvSpPr txBox="1"/>
          <p:nvPr/>
        </p:nvSpPr>
        <p:spPr>
          <a:xfrm>
            <a:off x="1503073" y="2589320"/>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2 ----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48" name="Google Shape;148;p22"/>
          <p:cNvSpPr txBox="1"/>
          <p:nvPr/>
        </p:nvSpPr>
        <p:spPr>
          <a:xfrm>
            <a:off x="1503073" y="28401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3 ----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49" name="Google Shape;149;p22"/>
          <p:cNvSpPr/>
          <p:nvPr/>
        </p:nvSpPr>
        <p:spPr>
          <a:xfrm>
            <a:off x="246075" y="2457475"/>
            <a:ext cx="1193100" cy="6894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Phenotype group </a:t>
            </a:r>
            <a:r>
              <a:rPr b="1" i="0" lang="ca" sz="1400" u="none" cap="none" strike="noStrike">
                <a:solidFill>
                  <a:srgbClr val="000000"/>
                </a:solidFill>
                <a:latin typeface="Arial"/>
                <a:ea typeface="Arial"/>
                <a:cs typeface="Arial"/>
                <a:sym typeface="Arial"/>
              </a:rPr>
              <a:t>A</a:t>
            </a:r>
            <a:endParaRPr b="1" i="0" sz="1400" u="none" cap="none" strike="noStrike">
              <a:solidFill>
                <a:srgbClr val="000000"/>
              </a:solidFill>
              <a:latin typeface="Arial"/>
              <a:ea typeface="Arial"/>
              <a:cs typeface="Arial"/>
              <a:sym typeface="Arial"/>
            </a:endParaRPr>
          </a:p>
        </p:txBody>
      </p:sp>
      <p:sp>
        <p:nvSpPr>
          <p:cNvPr id="150" name="Google Shape;150;p22"/>
          <p:cNvSpPr/>
          <p:nvPr/>
        </p:nvSpPr>
        <p:spPr>
          <a:xfrm>
            <a:off x="246075" y="3469800"/>
            <a:ext cx="1193100" cy="6894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Phenotype group </a:t>
            </a:r>
            <a:r>
              <a:rPr b="1" i="0" lang="ca" sz="1400" u="none" cap="none" strike="noStrike">
                <a:solidFill>
                  <a:srgbClr val="000000"/>
                </a:solidFill>
                <a:latin typeface="Arial"/>
                <a:ea typeface="Arial"/>
                <a:cs typeface="Arial"/>
                <a:sym typeface="Arial"/>
              </a:rPr>
              <a:t>B</a:t>
            </a:r>
            <a:endParaRPr b="1" i="0" sz="1400" u="none" cap="none" strike="noStrike">
              <a:solidFill>
                <a:srgbClr val="000000"/>
              </a:solidFill>
              <a:latin typeface="Arial"/>
              <a:ea typeface="Arial"/>
              <a:cs typeface="Arial"/>
              <a:sym typeface="Arial"/>
            </a:endParaRPr>
          </a:p>
        </p:txBody>
      </p:sp>
      <p:sp>
        <p:nvSpPr>
          <p:cNvPr id="151" name="Google Shape;151;p22"/>
          <p:cNvSpPr txBox="1"/>
          <p:nvPr/>
        </p:nvSpPr>
        <p:spPr>
          <a:xfrm>
            <a:off x="6128623" y="23247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1 ----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2" name="Google Shape;152;p22"/>
          <p:cNvSpPr txBox="1"/>
          <p:nvPr/>
        </p:nvSpPr>
        <p:spPr>
          <a:xfrm>
            <a:off x="6128623" y="2589320"/>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2 ----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3" name="Google Shape;153;p22"/>
          <p:cNvSpPr txBox="1"/>
          <p:nvPr/>
        </p:nvSpPr>
        <p:spPr>
          <a:xfrm>
            <a:off x="6128623" y="28401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3 ----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4" name="Google Shape;154;p22"/>
          <p:cNvSpPr/>
          <p:nvPr/>
        </p:nvSpPr>
        <p:spPr>
          <a:xfrm>
            <a:off x="4871625" y="2457475"/>
            <a:ext cx="1193100" cy="6894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Phenotype group </a:t>
            </a:r>
            <a:r>
              <a:rPr b="1" i="0" lang="ca" sz="1400" u="none" cap="none" strike="noStrike">
                <a:solidFill>
                  <a:srgbClr val="000000"/>
                </a:solidFill>
                <a:latin typeface="Arial"/>
                <a:ea typeface="Arial"/>
                <a:cs typeface="Arial"/>
                <a:sym typeface="Arial"/>
              </a:rPr>
              <a:t>A</a:t>
            </a:r>
            <a:endParaRPr b="1" i="0" sz="1400" u="none" cap="none" strike="noStrike">
              <a:solidFill>
                <a:srgbClr val="000000"/>
              </a:solidFill>
              <a:latin typeface="Arial"/>
              <a:ea typeface="Arial"/>
              <a:cs typeface="Arial"/>
              <a:sym typeface="Arial"/>
            </a:endParaRPr>
          </a:p>
        </p:txBody>
      </p:sp>
      <p:sp>
        <p:nvSpPr>
          <p:cNvPr id="155" name="Google Shape;155;p22"/>
          <p:cNvSpPr/>
          <p:nvPr/>
        </p:nvSpPr>
        <p:spPr>
          <a:xfrm>
            <a:off x="4871625" y="3469800"/>
            <a:ext cx="1193100" cy="6894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ca" sz="1400" u="none" cap="none" strike="noStrike">
                <a:solidFill>
                  <a:srgbClr val="000000"/>
                </a:solidFill>
                <a:latin typeface="Arial"/>
                <a:ea typeface="Arial"/>
                <a:cs typeface="Arial"/>
                <a:sym typeface="Arial"/>
              </a:rPr>
              <a:t>Phenotype group </a:t>
            </a:r>
            <a:r>
              <a:rPr b="1" i="0" lang="ca" sz="1400" u="none" cap="none" strike="noStrike">
                <a:solidFill>
                  <a:srgbClr val="000000"/>
                </a:solidFill>
                <a:latin typeface="Arial"/>
                <a:ea typeface="Arial"/>
                <a:cs typeface="Arial"/>
                <a:sym typeface="Arial"/>
              </a:rPr>
              <a:t>B</a:t>
            </a:r>
            <a:endParaRPr b="1" i="0" sz="1400" u="none" cap="none" strike="noStrike">
              <a:solidFill>
                <a:srgbClr val="000000"/>
              </a:solidFill>
              <a:latin typeface="Arial"/>
              <a:ea typeface="Arial"/>
              <a:cs typeface="Arial"/>
              <a:sym typeface="Arial"/>
            </a:endParaRPr>
          </a:p>
        </p:txBody>
      </p:sp>
      <p:sp>
        <p:nvSpPr>
          <p:cNvPr id="156" name="Google Shape;156;p22"/>
          <p:cNvSpPr txBox="1"/>
          <p:nvPr/>
        </p:nvSpPr>
        <p:spPr>
          <a:xfrm>
            <a:off x="1503086" y="33555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4 ----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783F04"/>
                </a:solidFill>
                <a:latin typeface="Arial"/>
                <a:ea typeface="Arial"/>
                <a:cs typeface="Arial"/>
                <a:sym typeface="Arial"/>
              </a:rPr>
              <a:t>Q</a:t>
            </a:r>
            <a:r>
              <a:rPr b="1" i="0" lang="ca" sz="1400" u="none" cap="none" strike="noStrike">
                <a:solidFill>
                  <a:srgbClr val="0000FF"/>
                </a:solidFill>
                <a:latin typeface="Arial"/>
                <a:ea typeface="Arial"/>
                <a:cs typeface="Arial"/>
                <a:sym typeface="Arial"/>
              </a:rPr>
              <a:t>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7" name="Google Shape;157;p22"/>
          <p:cNvSpPr txBox="1"/>
          <p:nvPr/>
        </p:nvSpPr>
        <p:spPr>
          <a:xfrm>
            <a:off x="1503086" y="3620120"/>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5 ----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783F04"/>
                </a:solidFill>
                <a:latin typeface="Arial"/>
                <a:ea typeface="Arial"/>
                <a:cs typeface="Arial"/>
                <a:sym typeface="Arial"/>
              </a:rPr>
              <a:t>Q</a:t>
            </a:r>
            <a:r>
              <a:rPr b="1" i="0" lang="ca" sz="1400" u="none" cap="none" strike="noStrike">
                <a:solidFill>
                  <a:srgbClr val="0000FF"/>
                </a:solidFill>
                <a:latin typeface="Arial"/>
                <a:ea typeface="Arial"/>
                <a:cs typeface="Arial"/>
                <a:sym typeface="Arial"/>
              </a:rPr>
              <a:t>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8" name="Google Shape;158;p22"/>
          <p:cNvSpPr txBox="1"/>
          <p:nvPr/>
        </p:nvSpPr>
        <p:spPr>
          <a:xfrm>
            <a:off x="1503086" y="38709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6 ----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783F04"/>
                </a:solidFill>
                <a:latin typeface="Arial"/>
                <a:ea typeface="Arial"/>
                <a:cs typeface="Arial"/>
                <a:sym typeface="Arial"/>
              </a:rPr>
              <a:t>Q</a:t>
            </a:r>
            <a:r>
              <a:rPr b="1" i="0" lang="ca" sz="1400" u="none" cap="none" strike="noStrike">
                <a:solidFill>
                  <a:srgbClr val="0000FF"/>
                </a:solidFill>
                <a:latin typeface="Arial"/>
                <a:ea typeface="Arial"/>
                <a:cs typeface="Arial"/>
                <a:sym typeface="Arial"/>
              </a:rPr>
              <a:t> </a:t>
            </a:r>
            <a:r>
              <a:rPr b="1" i="0" lang="ca" sz="1400" u="none" cap="none" strike="noStrike">
                <a:solidFill>
                  <a:srgbClr val="274E13"/>
                </a:solidFill>
                <a:latin typeface="Arial"/>
                <a:ea typeface="Arial"/>
                <a:cs typeface="Arial"/>
                <a:sym typeface="Arial"/>
              </a:rPr>
              <a:t>T </a:t>
            </a:r>
            <a:r>
              <a:rPr b="1" i="0" lang="ca" sz="1400" u="none" cap="none" strike="noStrike">
                <a:solidFill>
                  <a:srgbClr val="073763"/>
                </a:solidFill>
                <a:latin typeface="Arial"/>
                <a:ea typeface="Arial"/>
                <a:cs typeface="Arial"/>
                <a:sym typeface="Arial"/>
              </a:rPr>
              <a:t>-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59" name="Google Shape;159;p22"/>
          <p:cNvSpPr txBox="1"/>
          <p:nvPr/>
        </p:nvSpPr>
        <p:spPr>
          <a:xfrm>
            <a:off x="6128636" y="34327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4 ----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0097A7"/>
                </a:solidFill>
                <a:latin typeface="Arial"/>
                <a:ea typeface="Arial"/>
                <a:cs typeface="Arial"/>
                <a:sym typeface="Arial"/>
              </a:rPr>
              <a:t>R</a:t>
            </a:r>
            <a:r>
              <a:rPr b="1" i="0" lang="ca" sz="1400" u="none" cap="none" strike="noStrike">
                <a:solidFill>
                  <a:srgbClr val="274E13"/>
                </a:solidFill>
                <a:latin typeface="Arial"/>
                <a:ea typeface="Arial"/>
                <a:cs typeface="Arial"/>
                <a:sym typeface="Arial"/>
              </a:rPr>
              <a: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60" name="Google Shape;160;p22"/>
          <p:cNvSpPr txBox="1"/>
          <p:nvPr/>
        </p:nvSpPr>
        <p:spPr>
          <a:xfrm>
            <a:off x="6128636" y="3697320"/>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5 ----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980000"/>
                </a:solidFill>
                <a:latin typeface="Arial"/>
                <a:ea typeface="Arial"/>
                <a:cs typeface="Arial"/>
                <a:sym typeface="Arial"/>
              </a:rPr>
              <a:t>P</a:t>
            </a:r>
            <a:r>
              <a:rPr b="1" i="0" lang="ca" sz="1400" u="none" cap="none" strike="noStrike">
                <a:solidFill>
                  <a:srgbClr val="274E13"/>
                </a:solidFill>
                <a:latin typeface="Arial"/>
                <a:ea typeface="Arial"/>
                <a:cs typeface="Arial"/>
                <a:sym typeface="Arial"/>
              </a:rPr>
              <a:t> </a:t>
            </a:r>
            <a:r>
              <a:rPr b="1" i="0" lang="ca" sz="1400" u="none" cap="none" strike="noStrike">
                <a:solidFill>
                  <a:srgbClr val="073763"/>
                </a:solidFill>
                <a:latin typeface="Arial"/>
                <a:ea typeface="Arial"/>
                <a:cs typeface="Arial"/>
                <a:sym typeface="Arial"/>
              </a:rPr>
              <a:t>V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sp>
        <p:nvSpPr>
          <p:cNvPr id="161" name="Google Shape;161;p22"/>
          <p:cNvSpPr txBox="1"/>
          <p:nvPr/>
        </p:nvSpPr>
        <p:spPr>
          <a:xfrm>
            <a:off x="6128636" y="3948145"/>
            <a:ext cx="2769300" cy="2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ca" sz="1400" u="none" cap="none" strike="noStrike">
                <a:solidFill>
                  <a:srgbClr val="666666"/>
                </a:solidFill>
                <a:latin typeface="Arial"/>
                <a:ea typeface="Arial"/>
                <a:cs typeface="Arial"/>
                <a:sym typeface="Arial"/>
              </a:rPr>
              <a:t>Species 6 ---- </a:t>
            </a:r>
            <a:r>
              <a:rPr b="1" i="0" lang="ca" sz="1000" u="none" cap="none" strike="noStrike">
                <a:solidFill>
                  <a:srgbClr val="000000"/>
                </a:solidFill>
                <a:latin typeface="Arial"/>
                <a:ea typeface="Arial"/>
                <a:cs typeface="Arial"/>
                <a:sym typeface="Arial"/>
              </a:rPr>
              <a:t> </a:t>
            </a:r>
            <a:r>
              <a:rPr b="1" i="0" lang="ca" sz="1400" u="none" cap="none" strike="noStrike">
                <a:solidFill>
                  <a:srgbClr val="980000"/>
                </a:solidFill>
                <a:latin typeface="Arial"/>
                <a:ea typeface="Arial"/>
                <a:cs typeface="Arial"/>
                <a:sym typeface="Arial"/>
              </a:rPr>
              <a:t>P </a:t>
            </a:r>
            <a:r>
              <a:rPr b="1" i="0" lang="ca" sz="1400" u="none" cap="none" strike="noStrike">
                <a:solidFill>
                  <a:srgbClr val="0000FF"/>
                </a:solidFill>
                <a:latin typeface="Arial"/>
                <a:ea typeface="Arial"/>
                <a:cs typeface="Arial"/>
                <a:sym typeface="Arial"/>
              </a:rPr>
              <a:t>S </a:t>
            </a:r>
            <a:r>
              <a:rPr b="1" i="0" lang="ca" sz="1400" u="none" cap="none" strike="noStrike">
                <a:solidFill>
                  <a:srgbClr val="4C1130"/>
                </a:solidFill>
                <a:latin typeface="Arial"/>
                <a:ea typeface="Arial"/>
                <a:cs typeface="Arial"/>
                <a:sym typeface="Arial"/>
              </a:rPr>
              <a:t>M</a:t>
            </a:r>
            <a:r>
              <a:rPr b="1" i="0" lang="ca" sz="1400" u="none" cap="none" strike="noStrike">
                <a:solidFill>
                  <a:srgbClr val="274E13"/>
                </a:solidFill>
                <a:latin typeface="Arial"/>
                <a:ea typeface="Arial"/>
                <a:cs typeface="Arial"/>
                <a:sym typeface="Arial"/>
              </a:rPr>
              <a:t> </a:t>
            </a:r>
            <a:r>
              <a:rPr b="1" i="0" lang="ca" sz="1400" u="none" cap="none" strike="noStrike">
                <a:solidFill>
                  <a:srgbClr val="073763"/>
                </a:solidFill>
                <a:latin typeface="Arial"/>
                <a:ea typeface="Arial"/>
                <a:cs typeface="Arial"/>
                <a:sym typeface="Arial"/>
              </a:rPr>
              <a:t>-  </a:t>
            </a:r>
            <a:r>
              <a:rPr b="1" i="0" lang="ca" sz="1400" u="none" cap="none" strike="noStrike">
                <a:solidFill>
                  <a:srgbClr val="783F04"/>
                </a:solidFill>
                <a:latin typeface="Arial"/>
                <a:ea typeface="Arial"/>
                <a:cs typeface="Arial"/>
                <a:sym typeface="Arial"/>
              </a:rPr>
              <a:t>Q </a:t>
            </a:r>
            <a:r>
              <a:rPr b="1" i="0" lang="ca" sz="1400" u="none" cap="none" strike="noStrike">
                <a:solidFill>
                  <a:srgbClr val="7F6000"/>
                </a:solidFill>
                <a:latin typeface="Arial"/>
                <a:ea typeface="Arial"/>
                <a:cs typeface="Arial"/>
                <a:sym typeface="Arial"/>
              </a:rPr>
              <a:t>L </a:t>
            </a:r>
            <a:r>
              <a:rPr b="1" i="0" lang="ca" sz="1400" u="none" cap="none" strike="noStrike">
                <a:solidFill>
                  <a:srgbClr val="4C1130"/>
                </a:solidFill>
                <a:latin typeface="Arial"/>
                <a:ea typeface="Arial"/>
                <a:cs typeface="Arial"/>
                <a:sym typeface="Arial"/>
              </a:rPr>
              <a:t>M </a:t>
            </a:r>
            <a:r>
              <a:rPr b="1" i="0" lang="ca" sz="1400" u="none" cap="none" strike="noStrike">
                <a:solidFill>
                  <a:srgbClr val="980000"/>
                </a:solidFill>
                <a:latin typeface="Arial"/>
                <a:ea typeface="Arial"/>
                <a:cs typeface="Arial"/>
                <a:sym typeface="Arial"/>
              </a:rPr>
              <a:t>P</a:t>
            </a:r>
            <a:endParaRPr b="1" i="0" sz="1400" u="none" cap="none" strike="noStrike">
              <a:solidFill>
                <a:srgbClr val="4C113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4C1130"/>
              </a:solidFill>
              <a:latin typeface="Arial"/>
              <a:ea typeface="Arial"/>
              <a:cs typeface="Arial"/>
              <a:sym typeface="Arial"/>
            </a:endParaRPr>
          </a:p>
        </p:txBody>
      </p:sp>
      <p:cxnSp>
        <p:nvCxnSpPr>
          <p:cNvPr id="162" name="Google Shape;162;p22"/>
          <p:cNvCxnSpPr/>
          <p:nvPr/>
        </p:nvCxnSpPr>
        <p:spPr>
          <a:xfrm>
            <a:off x="2967248" y="3146870"/>
            <a:ext cx="0" cy="267300"/>
          </a:xfrm>
          <a:prstGeom prst="straightConnector1">
            <a:avLst/>
          </a:prstGeom>
          <a:noFill/>
          <a:ln cap="flat" cmpd="sng" w="9525">
            <a:solidFill>
              <a:srgbClr val="595959"/>
            </a:solidFill>
            <a:prstDash val="solid"/>
            <a:round/>
            <a:headEnd len="sm" w="sm" type="none"/>
            <a:tailEnd len="med" w="med" type="triangle"/>
          </a:ln>
        </p:spPr>
      </p:cxnSp>
      <p:cxnSp>
        <p:nvCxnSpPr>
          <p:cNvPr id="163" name="Google Shape;163;p22"/>
          <p:cNvCxnSpPr/>
          <p:nvPr/>
        </p:nvCxnSpPr>
        <p:spPr>
          <a:xfrm>
            <a:off x="7759398" y="3202495"/>
            <a:ext cx="0" cy="267300"/>
          </a:xfrm>
          <a:prstGeom prst="straightConnector1">
            <a:avLst/>
          </a:prstGeom>
          <a:noFill/>
          <a:ln cap="flat" cmpd="sng" w="9525">
            <a:solidFill>
              <a:srgbClr val="595959"/>
            </a:solidFill>
            <a:prstDash val="solid"/>
            <a:round/>
            <a:headEnd len="sm" w="sm" type="none"/>
            <a:tailEnd len="med" w="med" type="triangle"/>
          </a:ln>
        </p:spPr>
      </p:cxnSp>
      <p:sp>
        <p:nvSpPr>
          <p:cNvPr id="164" name="Google Shape;164;p22"/>
          <p:cNvSpPr txBox="1"/>
          <p:nvPr/>
        </p:nvSpPr>
        <p:spPr>
          <a:xfrm>
            <a:off x="280200" y="946200"/>
            <a:ext cx="8514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200"/>
              <a:t>Discovery of candidate CAAS, focusing on two scenarios, so geared to detecting AA changes linked to Phenotype Group A (</a:t>
            </a:r>
            <a:r>
              <a:rPr i="1" lang="ca" sz="1200"/>
              <a:t>e.g.</a:t>
            </a:r>
            <a:r>
              <a:rPr lang="ca" sz="1200"/>
              <a:t>, higher neoplasia prevalences)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Internal Validation </a:t>
            </a:r>
            <a:r>
              <a:rPr b="1" lang="ca" sz="1700">
                <a:solidFill>
                  <a:schemeClr val="dk1"/>
                </a:solidFill>
              </a:rPr>
              <a:t>of 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graphicFrame>
        <p:nvGraphicFramePr>
          <p:cNvPr id="170" name="Google Shape;170;p23"/>
          <p:cNvGraphicFramePr/>
          <p:nvPr/>
        </p:nvGraphicFramePr>
        <p:xfrm>
          <a:off x="207700" y="2491800"/>
          <a:ext cx="3000000" cy="3000000"/>
        </p:xfrm>
        <a:graphic>
          <a:graphicData uri="http://schemas.openxmlformats.org/drawingml/2006/table">
            <a:tbl>
              <a:tblPr>
                <a:noFill/>
                <a:tableStyleId>{D08C6294-BD02-4E67-A3E4-51329BF13DF9}</a:tableStyleId>
              </a:tblPr>
              <a:tblGrid>
                <a:gridCol w="1052650"/>
                <a:gridCol w="1426750"/>
                <a:gridCol w="1465625"/>
              </a:tblGrid>
              <a:tr h="365725">
                <a:tc>
                  <a:txBody>
                    <a:bodyPr/>
                    <a:lstStyle/>
                    <a:p>
                      <a:pPr indent="0" lvl="0" marL="0" rtl="0" algn="ctr">
                        <a:spcBef>
                          <a:spcPts val="0"/>
                        </a:spcBef>
                        <a:spcAft>
                          <a:spcPts val="0"/>
                        </a:spcAft>
                        <a:buNone/>
                      </a:pPr>
                      <a:r>
                        <a:rPr b="1" lang="ca" sz="1200"/>
                        <a:t>e.g.</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1000"/>
                        <a:t>Top species</a:t>
                      </a:r>
                      <a:endParaRPr b="1"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1000"/>
                        <a:t>Bottom species</a:t>
                      </a:r>
                      <a:endParaRPr b="1" i="1"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44400">
                <a:tc>
                  <a:txBody>
                    <a:bodyPr/>
                    <a:lstStyle/>
                    <a:p>
                      <a:pPr indent="0" lvl="0" marL="0" rtl="0" algn="l">
                        <a:spcBef>
                          <a:spcPts val="0"/>
                        </a:spcBef>
                        <a:spcAft>
                          <a:spcPts val="0"/>
                        </a:spcAft>
                        <a:buNone/>
                      </a:pPr>
                      <a:r>
                        <a:rPr b="1" lang="ca" sz="800">
                          <a:solidFill>
                            <a:srgbClr val="85200C"/>
                          </a:solidFill>
                        </a:rPr>
                        <a:t>Trait A</a:t>
                      </a:r>
                      <a:endParaRPr b="1" sz="800">
                        <a:solidFill>
                          <a:srgbClr val="85200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i="1" lang="ca" sz="700">
                          <a:solidFill>
                            <a:srgbClr val="B45F06"/>
                          </a:solidFill>
                        </a:rPr>
                        <a:t>Lemur catta</a:t>
                      </a:r>
                      <a:endParaRPr b="1" i="1" sz="700">
                        <a:solidFill>
                          <a:srgbClr val="B45F06"/>
                        </a:solidFill>
                      </a:endParaRPr>
                    </a:p>
                    <a:p>
                      <a:pPr indent="0" lvl="0" marL="0" rtl="0" algn="l">
                        <a:spcBef>
                          <a:spcPts val="0"/>
                        </a:spcBef>
                        <a:spcAft>
                          <a:spcPts val="0"/>
                        </a:spcAft>
                        <a:buNone/>
                      </a:pPr>
                      <a:r>
                        <a:rPr b="1" i="1" lang="ca" sz="700">
                          <a:solidFill>
                            <a:srgbClr val="A3AF2D"/>
                          </a:solidFill>
                        </a:rPr>
                        <a:t>Cercopithecus dephus</a:t>
                      </a:r>
                      <a:endParaRPr b="1" i="1" sz="700">
                        <a:solidFill>
                          <a:srgbClr val="A3AF2D"/>
                        </a:solidFill>
                      </a:endParaRPr>
                    </a:p>
                    <a:p>
                      <a:pPr indent="0" lvl="0" marL="0" rtl="0" algn="l">
                        <a:spcBef>
                          <a:spcPts val="0"/>
                        </a:spcBef>
                        <a:spcAft>
                          <a:spcPts val="0"/>
                        </a:spcAft>
                        <a:buNone/>
                      </a:pPr>
                      <a:r>
                        <a:t/>
                      </a:r>
                      <a:endParaRPr b="1" sz="600">
                        <a:solidFill>
                          <a:srgbClr val="B45F0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i="1" lang="ca" sz="700">
                          <a:solidFill>
                            <a:srgbClr val="A3AF2D"/>
                          </a:solidFill>
                        </a:rPr>
                        <a:t>Erythrocebus patas</a:t>
                      </a:r>
                      <a:endParaRPr b="1" i="1" sz="700">
                        <a:solidFill>
                          <a:srgbClr val="A3AF2D"/>
                        </a:solidFill>
                      </a:endParaRPr>
                    </a:p>
                    <a:p>
                      <a:pPr indent="0" lvl="0" marL="0" rtl="0" algn="l">
                        <a:spcBef>
                          <a:spcPts val="0"/>
                        </a:spcBef>
                        <a:spcAft>
                          <a:spcPts val="0"/>
                        </a:spcAft>
                        <a:buClr>
                          <a:srgbClr val="000000"/>
                        </a:buClr>
                        <a:buSzPts val="1100"/>
                        <a:buFont typeface="Arial"/>
                        <a:buNone/>
                      </a:pPr>
                      <a:r>
                        <a:rPr b="1" i="1" lang="ca" sz="700">
                          <a:solidFill>
                            <a:srgbClr val="A3AF2D"/>
                          </a:solidFill>
                        </a:rPr>
                        <a:t>Macaca arctoides</a:t>
                      </a:r>
                      <a:endParaRPr b="1" i="1" sz="700">
                        <a:solidFill>
                          <a:srgbClr val="A3AF2D"/>
                        </a:solidFill>
                      </a:endParaRPr>
                    </a:p>
                    <a:p>
                      <a:pPr indent="0" lvl="0" marL="0" rtl="0" algn="l">
                        <a:spcBef>
                          <a:spcPts val="0"/>
                        </a:spcBef>
                        <a:spcAft>
                          <a:spcPts val="0"/>
                        </a:spcAft>
                        <a:buClr>
                          <a:schemeClr val="dk1"/>
                        </a:buClr>
                        <a:buSzPts val="1100"/>
                        <a:buFont typeface="Arial"/>
                        <a:buNone/>
                      </a:pPr>
                      <a:r>
                        <a:rPr b="1" i="1" lang="ca" sz="700">
                          <a:solidFill>
                            <a:srgbClr val="9B855A"/>
                          </a:solidFill>
                        </a:rPr>
                        <a:t>Cheirogaleus major</a:t>
                      </a:r>
                      <a:endParaRPr b="1" i="1" sz="700">
                        <a:solidFill>
                          <a:srgbClr val="9B855A"/>
                        </a:solidFill>
                      </a:endParaRPr>
                    </a:p>
                    <a:p>
                      <a:pPr indent="0" lvl="0" marL="0" rtl="0" algn="l">
                        <a:spcBef>
                          <a:spcPts val="0"/>
                        </a:spcBef>
                        <a:spcAft>
                          <a:spcPts val="0"/>
                        </a:spcAft>
                        <a:buClr>
                          <a:schemeClr val="dk1"/>
                        </a:buClr>
                        <a:buSzPts val="1100"/>
                        <a:buFont typeface="Arial"/>
                        <a:buNone/>
                      </a:pPr>
                      <a:r>
                        <a:rPr b="1" i="1" lang="ca" sz="700">
                          <a:solidFill>
                            <a:srgbClr val="0097A7"/>
                          </a:solidFill>
                        </a:rPr>
                        <a:t>Pan paniscus</a:t>
                      </a:r>
                      <a:endParaRPr b="1" i="1" sz="700">
                        <a:solidFill>
                          <a:srgbClr val="0097A7"/>
                        </a:solidFill>
                      </a:endParaRPr>
                    </a:p>
                    <a:p>
                      <a:pPr indent="0" lvl="0" marL="0" rtl="0" algn="l">
                        <a:spcBef>
                          <a:spcPts val="0"/>
                        </a:spcBef>
                        <a:spcAft>
                          <a:spcPts val="0"/>
                        </a:spcAft>
                        <a:buClr>
                          <a:srgbClr val="000000"/>
                        </a:buClr>
                        <a:buSzPts val="1100"/>
                        <a:buFont typeface="Arial"/>
                        <a:buNone/>
                      </a:pPr>
                      <a:r>
                        <a:rPr b="1" i="1" lang="ca" sz="700">
                          <a:solidFill>
                            <a:srgbClr val="674EA7"/>
                          </a:solidFill>
                        </a:rPr>
                        <a:t>Propithecus coquereli</a:t>
                      </a:r>
                      <a:endParaRPr b="1" i="1" sz="700">
                        <a:solidFill>
                          <a:srgbClr val="674EA7"/>
                        </a:solidFill>
                      </a:endParaRPr>
                    </a:p>
                    <a:p>
                      <a:pPr indent="0" lvl="0" marL="0" rtl="0" algn="l">
                        <a:spcBef>
                          <a:spcPts val="0"/>
                        </a:spcBef>
                        <a:spcAft>
                          <a:spcPts val="0"/>
                        </a:spcAft>
                        <a:buClr>
                          <a:srgbClr val="000000"/>
                        </a:buClr>
                        <a:buSzPts val="1100"/>
                        <a:buFont typeface="Arial"/>
                        <a:buNone/>
                      </a:pPr>
                      <a:r>
                        <a:rPr b="1" i="1" lang="ca" sz="700">
                          <a:solidFill>
                            <a:srgbClr val="57D71E"/>
                          </a:solidFill>
                        </a:rPr>
                        <a:t>Saimiri boliviensis</a:t>
                      </a:r>
                      <a:endParaRPr b="1" i="1" sz="700">
                        <a:solidFill>
                          <a:srgbClr val="57D71E"/>
                        </a:solidFill>
                      </a:endParaRPr>
                    </a:p>
                    <a:p>
                      <a:pPr indent="0" lvl="0" marL="0" rtl="0" algn="l">
                        <a:spcBef>
                          <a:spcPts val="0"/>
                        </a:spcBef>
                        <a:spcAft>
                          <a:spcPts val="0"/>
                        </a:spcAft>
                        <a:buClr>
                          <a:srgbClr val="000000"/>
                        </a:buClr>
                        <a:buSzPts val="1100"/>
                        <a:buFont typeface="Arial"/>
                        <a:buNone/>
                      </a:pPr>
                      <a:r>
                        <a:rPr b="1" i="1" lang="ca" sz="700">
                          <a:solidFill>
                            <a:srgbClr val="6D9EEB"/>
                          </a:solidFill>
                        </a:rPr>
                        <a:t>Galagoides demidovii</a:t>
                      </a:r>
                      <a:endParaRPr b="1" i="1" sz="700">
                        <a:solidFill>
                          <a:srgbClr val="6D9EEB"/>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1" name="Google Shape;171;p23"/>
          <p:cNvSpPr/>
          <p:nvPr/>
        </p:nvSpPr>
        <p:spPr>
          <a:xfrm>
            <a:off x="984925" y="1903875"/>
            <a:ext cx="2550300" cy="258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1" lang="ca" sz="1200"/>
              <a:t>Observed family proportions</a:t>
            </a:r>
            <a:endParaRPr i="1" sz="1200" cap="none" strike="noStrike">
              <a:solidFill>
                <a:srgbClr val="000000"/>
              </a:solidFill>
            </a:endParaRPr>
          </a:p>
        </p:txBody>
      </p:sp>
      <p:sp>
        <p:nvSpPr>
          <p:cNvPr id="172" name="Google Shape;172;p23"/>
          <p:cNvSpPr/>
          <p:nvPr/>
        </p:nvSpPr>
        <p:spPr>
          <a:xfrm>
            <a:off x="2615225" y="935000"/>
            <a:ext cx="3838500" cy="385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a:t>Phylogeny-guided resampling validation</a:t>
            </a:r>
            <a:endParaRPr b="1"/>
          </a:p>
        </p:txBody>
      </p:sp>
      <p:sp>
        <p:nvSpPr>
          <p:cNvPr id="173" name="Google Shape;173;p23"/>
          <p:cNvSpPr txBox="1"/>
          <p:nvPr/>
        </p:nvSpPr>
        <p:spPr>
          <a:xfrm>
            <a:off x="207700" y="4144450"/>
            <a:ext cx="4797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ca" sz="800"/>
              <a:t>Each color represents a distinct primate family</a:t>
            </a:r>
            <a:endParaRPr b="1" i="1" sz="800"/>
          </a:p>
          <a:p>
            <a:pPr indent="0" lvl="0" marL="0" rtl="0" algn="ctr">
              <a:spcBef>
                <a:spcPts val="0"/>
              </a:spcBef>
              <a:spcAft>
                <a:spcPts val="0"/>
              </a:spcAft>
              <a:buNone/>
            </a:pPr>
            <a:r>
              <a:rPr b="1" i="1" lang="ca" sz="800"/>
              <a:t>Primate family proportions from the observed groups are kept in the resampling procedure </a:t>
            </a:r>
            <a:endParaRPr b="1" i="1" sz="800"/>
          </a:p>
        </p:txBody>
      </p:sp>
      <p:graphicFrame>
        <p:nvGraphicFramePr>
          <p:cNvPr id="174" name="Google Shape;174;p23"/>
          <p:cNvGraphicFramePr/>
          <p:nvPr/>
        </p:nvGraphicFramePr>
        <p:xfrm>
          <a:off x="5089250" y="1379225"/>
          <a:ext cx="3000000" cy="3000000"/>
        </p:xfrm>
        <a:graphic>
          <a:graphicData uri="http://schemas.openxmlformats.org/drawingml/2006/table">
            <a:tbl>
              <a:tblPr>
                <a:noFill/>
                <a:tableStyleId>{D08C6294-BD02-4E67-A3E4-51329BF13DF9}</a:tableStyleId>
              </a:tblPr>
              <a:tblGrid>
                <a:gridCol w="1052650"/>
                <a:gridCol w="1426750"/>
                <a:gridCol w="1465625"/>
              </a:tblGrid>
              <a:tr h="302850">
                <a:tc>
                  <a:txBody>
                    <a:bodyPr/>
                    <a:lstStyle/>
                    <a:p>
                      <a:pPr indent="0" lvl="0" marL="0" rtl="0" algn="ctr">
                        <a:spcBef>
                          <a:spcPts val="0"/>
                        </a:spcBef>
                        <a:spcAft>
                          <a:spcPts val="0"/>
                        </a:spcAft>
                        <a:buNone/>
                      </a:pPr>
                      <a:r>
                        <a:rPr i="1" lang="ca" sz="800" u="sng"/>
                        <a:t>Resampling 1</a:t>
                      </a:r>
                      <a:endParaRPr i="1" sz="800" u="sng"/>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Top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Bottom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55400">
                <a:tc>
                  <a:txBody>
                    <a:bodyPr/>
                    <a:lstStyle/>
                    <a:p>
                      <a:pPr indent="0" lvl="0" marL="0" rtl="0" algn="l">
                        <a:spcBef>
                          <a:spcPts val="0"/>
                        </a:spcBef>
                        <a:spcAft>
                          <a:spcPts val="0"/>
                        </a:spcAft>
                        <a:buNone/>
                      </a:pPr>
                      <a:r>
                        <a:rPr b="1" lang="ca" sz="800">
                          <a:solidFill>
                            <a:srgbClr val="85200C"/>
                          </a:solidFill>
                        </a:rPr>
                        <a:t>Trait A</a:t>
                      </a:r>
                      <a:endParaRPr b="1" sz="800">
                        <a:solidFill>
                          <a:srgbClr val="85200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i="1" lang="ca" sz="700">
                          <a:solidFill>
                            <a:srgbClr val="B45F06"/>
                          </a:solidFill>
                        </a:rPr>
                        <a:t>Eulemur rufifrons</a:t>
                      </a:r>
                      <a:endParaRPr b="1" i="1" sz="700">
                        <a:solidFill>
                          <a:srgbClr val="B45F06"/>
                        </a:solidFill>
                      </a:endParaRPr>
                    </a:p>
                    <a:p>
                      <a:pPr indent="0" lvl="0" marL="0" rtl="0" algn="l">
                        <a:spcBef>
                          <a:spcPts val="0"/>
                        </a:spcBef>
                        <a:spcAft>
                          <a:spcPts val="0"/>
                        </a:spcAft>
                        <a:buNone/>
                      </a:pPr>
                      <a:r>
                        <a:rPr b="1" i="1" lang="ca" sz="700">
                          <a:solidFill>
                            <a:srgbClr val="A3AF2D"/>
                          </a:solidFill>
                        </a:rPr>
                        <a:t>Macaca nigra</a:t>
                      </a:r>
                      <a:endParaRPr b="1" i="1" sz="700">
                        <a:solidFill>
                          <a:srgbClr val="A3AF2D"/>
                        </a:solidFill>
                      </a:endParaRPr>
                    </a:p>
                    <a:p>
                      <a:pPr indent="0" lvl="0" marL="0" rtl="0" algn="l">
                        <a:spcBef>
                          <a:spcPts val="0"/>
                        </a:spcBef>
                        <a:spcAft>
                          <a:spcPts val="0"/>
                        </a:spcAft>
                        <a:buNone/>
                      </a:pPr>
                      <a:r>
                        <a:t/>
                      </a:r>
                      <a:endParaRPr b="1" sz="600">
                        <a:solidFill>
                          <a:srgbClr val="B45F0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i="1" lang="ca" sz="700">
                          <a:solidFill>
                            <a:srgbClr val="A3AF2D"/>
                          </a:solidFill>
                        </a:rPr>
                        <a:t>Macaca fuscata</a:t>
                      </a:r>
                      <a:endParaRPr b="1" i="1" sz="700">
                        <a:solidFill>
                          <a:srgbClr val="A3AF2D"/>
                        </a:solidFill>
                      </a:endParaRPr>
                    </a:p>
                    <a:p>
                      <a:pPr indent="0" lvl="0" marL="0" rtl="0" algn="l">
                        <a:spcBef>
                          <a:spcPts val="0"/>
                        </a:spcBef>
                        <a:spcAft>
                          <a:spcPts val="0"/>
                        </a:spcAft>
                        <a:buClr>
                          <a:srgbClr val="000000"/>
                        </a:buClr>
                        <a:buSzPts val="1100"/>
                        <a:buFont typeface="Arial"/>
                        <a:buNone/>
                      </a:pPr>
                      <a:r>
                        <a:rPr b="1" i="1" lang="ca" sz="700">
                          <a:solidFill>
                            <a:srgbClr val="A3AF2D"/>
                          </a:solidFill>
                        </a:rPr>
                        <a:t>Colobus angolensis</a:t>
                      </a:r>
                      <a:endParaRPr b="1" i="1" sz="700">
                        <a:solidFill>
                          <a:srgbClr val="A3AF2D"/>
                        </a:solidFill>
                      </a:endParaRPr>
                    </a:p>
                    <a:p>
                      <a:pPr indent="0" lvl="0" marL="0" rtl="0" algn="l">
                        <a:spcBef>
                          <a:spcPts val="0"/>
                        </a:spcBef>
                        <a:spcAft>
                          <a:spcPts val="0"/>
                        </a:spcAft>
                        <a:buClr>
                          <a:schemeClr val="dk1"/>
                        </a:buClr>
                        <a:buSzPts val="1100"/>
                        <a:buFont typeface="Arial"/>
                        <a:buNone/>
                      </a:pPr>
                      <a:r>
                        <a:rPr b="1" i="1" lang="ca" sz="700">
                          <a:solidFill>
                            <a:srgbClr val="9B855A"/>
                          </a:solidFill>
                        </a:rPr>
                        <a:t>Cheirogaleus medius</a:t>
                      </a:r>
                      <a:endParaRPr b="1" i="1" sz="700">
                        <a:solidFill>
                          <a:srgbClr val="9B855A"/>
                        </a:solidFill>
                      </a:endParaRPr>
                    </a:p>
                    <a:p>
                      <a:pPr indent="0" lvl="0" marL="0" rtl="0" algn="l">
                        <a:spcBef>
                          <a:spcPts val="0"/>
                        </a:spcBef>
                        <a:spcAft>
                          <a:spcPts val="0"/>
                        </a:spcAft>
                        <a:buClr>
                          <a:schemeClr val="dk1"/>
                        </a:buClr>
                        <a:buSzPts val="1100"/>
                        <a:buFont typeface="Arial"/>
                        <a:buNone/>
                      </a:pPr>
                      <a:r>
                        <a:rPr b="1" i="1" lang="ca" sz="700">
                          <a:solidFill>
                            <a:srgbClr val="0097A7"/>
                          </a:solidFill>
                        </a:rPr>
                        <a:t>Pan troglodytes</a:t>
                      </a:r>
                      <a:endParaRPr b="1" i="1" sz="700">
                        <a:solidFill>
                          <a:srgbClr val="0097A7"/>
                        </a:solidFill>
                      </a:endParaRPr>
                    </a:p>
                    <a:p>
                      <a:pPr indent="0" lvl="0" marL="0" rtl="0" algn="l">
                        <a:spcBef>
                          <a:spcPts val="0"/>
                        </a:spcBef>
                        <a:spcAft>
                          <a:spcPts val="0"/>
                        </a:spcAft>
                        <a:buClr>
                          <a:srgbClr val="000000"/>
                        </a:buClr>
                        <a:buSzPts val="1100"/>
                        <a:buFont typeface="Arial"/>
                        <a:buNone/>
                      </a:pPr>
                      <a:r>
                        <a:rPr b="1" i="1" lang="ca" sz="700">
                          <a:solidFill>
                            <a:srgbClr val="674EA7"/>
                          </a:solidFill>
                        </a:rPr>
                        <a:t>Indri indri</a:t>
                      </a:r>
                      <a:endParaRPr b="1" i="1" sz="700">
                        <a:solidFill>
                          <a:srgbClr val="674EA7"/>
                        </a:solidFill>
                      </a:endParaRPr>
                    </a:p>
                    <a:p>
                      <a:pPr indent="0" lvl="0" marL="0" rtl="0" algn="l">
                        <a:spcBef>
                          <a:spcPts val="0"/>
                        </a:spcBef>
                        <a:spcAft>
                          <a:spcPts val="0"/>
                        </a:spcAft>
                        <a:buClr>
                          <a:srgbClr val="000000"/>
                        </a:buClr>
                        <a:buSzPts val="1100"/>
                        <a:buFont typeface="Arial"/>
                        <a:buNone/>
                      </a:pPr>
                      <a:r>
                        <a:rPr b="1" i="1" lang="ca" sz="700">
                          <a:solidFill>
                            <a:srgbClr val="57D71E"/>
                          </a:solidFill>
                        </a:rPr>
                        <a:t>Saimiri sciureus</a:t>
                      </a:r>
                      <a:endParaRPr b="1" i="1" sz="700">
                        <a:solidFill>
                          <a:srgbClr val="57D71E"/>
                        </a:solidFill>
                      </a:endParaRPr>
                    </a:p>
                    <a:p>
                      <a:pPr indent="0" lvl="0" marL="0" rtl="0" algn="l">
                        <a:spcBef>
                          <a:spcPts val="0"/>
                        </a:spcBef>
                        <a:spcAft>
                          <a:spcPts val="0"/>
                        </a:spcAft>
                        <a:buClr>
                          <a:srgbClr val="000000"/>
                        </a:buClr>
                        <a:buSzPts val="1100"/>
                        <a:buFont typeface="Arial"/>
                        <a:buNone/>
                      </a:pPr>
                      <a:r>
                        <a:rPr b="1" i="1" lang="ca" sz="700">
                          <a:solidFill>
                            <a:srgbClr val="6D9EEB"/>
                          </a:solidFill>
                        </a:rPr>
                        <a:t>Otolemur garnettiii</a:t>
                      </a:r>
                      <a:endParaRPr b="1" i="1" sz="700">
                        <a:solidFill>
                          <a:srgbClr val="6D9EEB"/>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175" name="Google Shape;175;p23"/>
          <p:cNvCxnSpPr/>
          <p:nvPr/>
        </p:nvCxnSpPr>
        <p:spPr>
          <a:xfrm flipH="1" rot="10800000">
            <a:off x="4188538" y="2035000"/>
            <a:ext cx="871800" cy="11469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3"/>
          <p:cNvCxnSpPr/>
          <p:nvPr/>
        </p:nvCxnSpPr>
        <p:spPr>
          <a:xfrm>
            <a:off x="4194975" y="3186250"/>
            <a:ext cx="810300" cy="6000"/>
          </a:xfrm>
          <a:prstGeom prst="straightConnector1">
            <a:avLst/>
          </a:prstGeom>
          <a:noFill/>
          <a:ln cap="flat" cmpd="sng" w="9525">
            <a:solidFill>
              <a:schemeClr val="dk2"/>
            </a:solidFill>
            <a:prstDash val="solid"/>
            <a:round/>
            <a:headEnd len="med" w="med" type="none"/>
            <a:tailEnd len="med" w="med" type="triangle"/>
          </a:ln>
        </p:spPr>
      </p:cxnSp>
      <p:cxnSp>
        <p:nvCxnSpPr>
          <p:cNvPr id="177" name="Google Shape;177;p23"/>
          <p:cNvCxnSpPr/>
          <p:nvPr/>
        </p:nvCxnSpPr>
        <p:spPr>
          <a:xfrm>
            <a:off x="4193375" y="3186125"/>
            <a:ext cx="843600" cy="1375200"/>
          </a:xfrm>
          <a:prstGeom prst="straightConnector1">
            <a:avLst/>
          </a:prstGeom>
          <a:noFill/>
          <a:ln cap="flat" cmpd="sng" w="9525">
            <a:solidFill>
              <a:schemeClr val="dk2"/>
            </a:solidFill>
            <a:prstDash val="solid"/>
            <a:round/>
            <a:headEnd len="med" w="med" type="none"/>
            <a:tailEnd len="med" w="med" type="triangle"/>
          </a:ln>
        </p:spPr>
      </p:cxnSp>
      <p:graphicFrame>
        <p:nvGraphicFramePr>
          <p:cNvPr id="178" name="Google Shape;178;p23"/>
          <p:cNvGraphicFramePr/>
          <p:nvPr/>
        </p:nvGraphicFramePr>
        <p:xfrm>
          <a:off x="5096150" y="2562925"/>
          <a:ext cx="3000000" cy="3000000"/>
        </p:xfrm>
        <a:graphic>
          <a:graphicData uri="http://schemas.openxmlformats.org/drawingml/2006/table">
            <a:tbl>
              <a:tblPr>
                <a:noFill/>
                <a:tableStyleId>{D08C6294-BD02-4E67-A3E4-51329BF13DF9}</a:tableStyleId>
              </a:tblPr>
              <a:tblGrid>
                <a:gridCol w="1048950"/>
                <a:gridCol w="1421750"/>
                <a:gridCol w="1460500"/>
              </a:tblGrid>
              <a:tr h="227750">
                <a:tc>
                  <a:txBody>
                    <a:bodyPr/>
                    <a:lstStyle/>
                    <a:p>
                      <a:pPr indent="0" lvl="0" marL="0" rtl="0" algn="ctr">
                        <a:spcBef>
                          <a:spcPts val="0"/>
                        </a:spcBef>
                        <a:spcAft>
                          <a:spcPts val="0"/>
                        </a:spcAft>
                        <a:buNone/>
                      </a:pPr>
                      <a:r>
                        <a:rPr i="1" lang="ca" sz="800" u="sng"/>
                        <a:t>Resampling 2</a:t>
                      </a:r>
                      <a:endParaRPr i="1" sz="800" u="sng"/>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Top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Bottom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23450">
                <a:tc>
                  <a:txBody>
                    <a:bodyPr/>
                    <a:lstStyle/>
                    <a:p>
                      <a:pPr indent="0" lvl="0" marL="0" rtl="0" algn="l">
                        <a:spcBef>
                          <a:spcPts val="0"/>
                        </a:spcBef>
                        <a:spcAft>
                          <a:spcPts val="0"/>
                        </a:spcAft>
                        <a:buNone/>
                      </a:pPr>
                      <a:r>
                        <a:rPr b="1" lang="ca" sz="800">
                          <a:solidFill>
                            <a:srgbClr val="85200C"/>
                          </a:solidFill>
                        </a:rPr>
                        <a:t>Trait A</a:t>
                      </a:r>
                      <a:endParaRPr b="1" sz="800">
                        <a:solidFill>
                          <a:srgbClr val="85200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i="1" lang="ca" sz="700">
                          <a:solidFill>
                            <a:srgbClr val="B45F06"/>
                          </a:solidFill>
                        </a:rPr>
                        <a:t>Eulemur collaris</a:t>
                      </a:r>
                      <a:endParaRPr b="1" i="1" sz="700">
                        <a:solidFill>
                          <a:srgbClr val="B45F06"/>
                        </a:solidFill>
                      </a:endParaRPr>
                    </a:p>
                    <a:p>
                      <a:pPr indent="0" lvl="0" marL="0" rtl="0" algn="l">
                        <a:spcBef>
                          <a:spcPts val="0"/>
                        </a:spcBef>
                        <a:spcAft>
                          <a:spcPts val="0"/>
                        </a:spcAft>
                        <a:buNone/>
                      </a:pPr>
                      <a:r>
                        <a:rPr b="1" i="1" lang="ca" sz="700">
                          <a:solidFill>
                            <a:srgbClr val="A3AF2D"/>
                          </a:solidFill>
                        </a:rPr>
                        <a:t>Piliocolobus badius</a:t>
                      </a:r>
                      <a:endParaRPr b="1" i="1" sz="700">
                        <a:solidFill>
                          <a:srgbClr val="A3AF2D"/>
                        </a:solidFill>
                      </a:endParaRPr>
                    </a:p>
                    <a:p>
                      <a:pPr indent="0" lvl="0" marL="0" rtl="0" algn="l">
                        <a:spcBef>
                          <a:spcPts val="0"/>
                        </a:spcBef>
                        <a:spcAft>
                          <a:spcPts val="0"/>
                        </a:spcAft>
                        <a:buNone/>
                      </a:pPr>
                      <a:r>
                        <a:t/>
                      </a:r>
                      <a:endParaRPr b="1" sz="600">
                        <a:solidFill>
                          <a:srgbClr val="B45F0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i="1" lang="ca" sz="700">
                          <a:solidFill>
                            <a:srgbClr val="A3AF2D"/>
                          </a:solidFill>
                        </a:rPr>
                        <a:t>Presbytis comata</a:t>
                      </a:r>
                      <a:endParaRPr b="1" i="1" sz="700">
                        <a:solidFill>
                          <a:srgbClr val="A3AF2D"/>
                        </a:solidFill>
                      </a:endParaRPr>
                    </a:p>
                    <a:p>
                      <a:pPr indent="0" lvl="0" marL="0" rtl="0" algn="l">
                        <a:spcBef>
                          <a:spcPts val="0"/>
                        </a:spcBef>
                        <a:spcAft>
                          <a:spcPts val="0"/>
                        </a:spcAft>
                        <a:buClr>
                          <a:srgbClr val="000000"/>
                        </a:buClr>
                        <a:buSzPts val="1100"/>
                        <a:buFont typeface="Arial"/>
                        <a:buNone/>
                      </a:pPr>
                      <a:r>
                        <a:rPr b="1" i="1" lang="ca" sz="700">
                          <a:solidFill>
                            <a:srgbClr val="A3AF2D"/>
                          </a:solidFill>
                        </a:rPr>
                        <a:t>Semnopithecus entellus</a:t>
                      </a:r>
                      <a:endParaRPr b="1" i="1" sz="700">
                        <a:solidFill>
                          <a:srgbClr val="A3AF2D"/>
                        </a:solidFill>
                      </a:endParaRPr>
                    </a:p>
                    <a:p>
                      <a:pPr indent="0" lvl="0" marL="0" rtl="0" algn="l">
                        <a:spcBef>
                          <a:spcPts val="0"/>
                        </a:spcBef>
                        <a:spcAft>
                          <a:spcPts val="0"/>
                        </a:spcAft>
                        <a:buClr>
                          <a:schemeClr val="dk1"/>
                        </a:buClr>
                        <a:buSzPts val="1100"/>
                        <a:buFont typeface="Arial"/>
                        <a:buNone/>
                      </a:pPr>
                      <a:r>
                        <a:rPr b="1" i="1" lang="ca" sz="700">
                          <a:solidFill>
                            <a:srgbClr val="9B855A"/>
                          </a:solidFill>
                        </a:rPr>
                        <a:t>Microcebus murinus</a:t>
                      </a:r>
                      <a:endParaRPr b="1" i="1" sz="700">
                        <a:solidFill>
                          <a:srgbClr val="9B855A"/>
                        </a:solidFill>
                      </a:endParaRPr>
                    </a:p>
                    <a:p>
                      <a:pPr indent="0" lvl="0" marL="0" rtl="0" algn="l">
                        <a:spcBef>
                          <a:spcPts val="0"/>
                        </a:spcBef>
                        <a:spcAft>
                          <a:spcPts val="0"/>
                        </a:spcAft>
                        <a:buClr>
                          <a:schemeClr val="dk1"/>
                        </a:buClr>
                        <a:buSzPts val="1100"/>
                        <a:buFont typeface="Arial"/>
                        <a:buNone/>
                      </a:pPr>
                      <a:r>
                        <a:rPr b="1" i="1" lang="ca" sz="700">
                          <a:solidFill>
                            <a:srgbClr val="0097A7"/>
                          </a:solidFill>
                        </a:rPr>
                        <a:t>Pan paniscus</a:t>
                      </a:r>
                      <a:endParaRPr b="1" i="1" sz="700">
                        <a:solidFill>
                          <a:srgbClr val="0097A7"/>
                        </a:solidFill>
                      </a:endParaRPr>
                    </a:p>
                    <a:p>
                      <a:pPr indent="0" lvl="0" marL="0" rtl="0" algn="l">
                        <a:spcBef>
                          <a:spcPts val="0"/>
                        </a:spcBef>
                        <a:spcAft>
                          <a:spcPts val="0"/>
                        </a:spcAft>
                        <a:buClr>
                          <a:srgbClr val="000000"/>
                        </a:buClr>
                        <a:buSzPts val="1100"/>
                        <a:buFont typeface="Arial"/>
                        <a:buNone/>
                      </a:pPr>
                      <a:r>
                        <a:rPr b="1" i="1" lang="ca" sz="700">
                          <a:solidFill>
                            <a:srgbClr val="674EA7"/>
                          </a:solidFill>
                        </a:rPr>
                        <a:t>Propithecus diadema</a:t>
                      </a:r>
                      <a:endParaRPr b="1" i="1" sz="700">
                        <a:solidFill>
                          <a:srgbClr val="674EA7"/>
                        </a:solidFill>
                      </a:endParaRPr>
                    </a:p>
                    <a:p>
                      <a:pPr indent="0" lvl="0" marL="0" rtl="0" algn="l">
                        <a:spcBef>
                          <a:spcPts val="0"/>
                        </a:spcBef>
                        <a:spcAft>
                          <a:spcPts val="0"/>
                        </a:spcAft>
                        <a:buClr>
                          <a:srgbClr val="000000"/>
                        </a:buClr>
                        <a:buSzPts val="1100"/>
                        <a:buFont typeface="Arial"/>
                        <a:buNone/>
                      </a:pPr>
                      <a:r>
                        <a:rPr b="1" i="1" lang="ca" sz="700">
                          <a:solidFill>
                            <a:srgbClr val="57D71E"/>
                          </a:solidFill>
                        </a:rPr>
                        <a:t>Cebus albifrons</a:t>
                      </a:r>
                      <a:endParaRPr b="1" i="1" sz="700">
                        <a:solidFill>
                          <a:srgbClr val="57D71E"/>
                        </a:solidFill>
                      </a:endParaRPr>
                    </a:p>
                    <a:p>
                      <a:pPr indent="0" lvl="0" marL="0" rtl="0" algn="l">
                        <a:spcBef>
                          <a:spcPts val="0"/>
                        </a:spcBef>
                        <a:spcAft>
                          <a:spcPts val="0"/>
                        </a:spcAft>
                        <a:buClr>
                          <a:srgbClr val="000000"/>
                        </a:buClr>
                        <a:buSzPts val="1100"/>
                        <a:buFont typeface="Arial"/>
                        <a:buNone/>
                      </a:pPr>
                      <a:r>
                        <a:rPr b="1" i="1" lang="ca" sz="700">
                          <a:solidFill>
                            <a:srgbClr val="6D9EEB"/>
                          </a:solidFill>
                        </a:rPr>
                        <a:t>Galago moholi</a:t>
                      </a:r>
                      <a:endParaRPr b="1" i="1" sz="700">
                        <a:solidFill>
                          <a:srgbClr val="6D9EEB"/>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79" name="Google Shape;179;p23"/>
          <p:cNvGraphicFramePr/>
          <p:nvPr/>
        </p:nvGraphicFramePr>
        <p:xfrm>
          <a:off x="5096150" y="3841525"/>
          <a:ext cx="3000000" cy="3000000"/>
        </p:xfrm>
        <a:graphic>
          <a:graphicData uri="http://schemas.openxmlformats.org/drawingml/2006/table">
            <a:tbl>
              <a:tblPr>
                <a:noFill/>
                <a:tableStyleId>{D08C6294-BD02-4E67-A3E4-51329BF13DF9}</a:tableStyleId>
              </a:tblPr>
              <a:tblGrid>
                <a:gridCol w="1048950"/>
                <a:gridCol w="1421750"/>
                <a:gridCol w="1460500"/>
              </a:tblGrid>
              <a:tr h="262900">
                <a:tc>
                  <a:txBody>
                    <a:bodyPr/>
                    <a:lstStyle/>
                    <a:p>
                      <a:pPr indent="0" lvl="0" marL="0" rtl="0" algn="ctr">
                        <a:spcBef>
                          <a:spcPts val="0"/>
                        </a:spcBef>
                        <a:spcAft>
                          <a:spcPts val="0"/>
                        </a:spcAft>
                        <a:buNone/>
                      </a:pPr>
                      <a:r>
                        <a:rPr i="1" lang="ca" sz="800" u="sng"/>
                        <a:t>Resampling N</a:t>
                      </a:r>
                      <a:endParaRPr i="1" sz="800" u="sng"/>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Top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700"/>
                        <a:t>Bottom species</a:t>
                      </a:r>
                      <a:endParaRPr b="1" i="1" sz="7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00150">
                <a:tc>
                  <a:txBody>
                    <a:bodyPr/>
                    <a:lstStyle/>
                    <a:p>
                      <a:pPr indent="0" lvl="0" marL="0" rtl="0" algn="l">
                        <a:spcBef>
                          <a:spcPts val="0"/>
                        </a:spcBef>
                        <a:spcAft>
                          <a:spcPts val="0"/>
                        </a:spcAft>
                        <a:buNone/>
                      </a:pPr>
                      <a:r>
                        <a:rPr b="1" lang="ca" sz="800">
                          <a:solidFill>
                            <a:srgbClr val="85200C"/>
                          </a:solidFill>
                        </a:rPr>
                        <a:t>Trait A</a:t>
                      </a:r>
                      <a:endParaRPr b="1" sz="800">
                        <a:solidFill>
                          <a:srgbClr val="85200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i="1" lang="ca" sz="700">
                          <a:solidFill>
                            <a:srgbClr val="B45F06"/>
                          </a:solidFill>
                        </a:rPr>
                        <a:t>Eulemur macaco</a:t>
                      </a:r>
                      <a:endParaRPr b="1" i="1" sz="700">
                        <a:solidFill>
                          <a:srgbClr val="B45F06"/>
                        </a:solidFill>
                      </a:endParaRPr>
                    </a:p>
                    <a:p>
                      <a:pPr indent="0" lvl="0" marL="0" rtl="0" algn="l">
                        <a:spcBef>
                          <a:spcPts val="0"/>
                        </a:spcBef>
                        <a:spcAft>
                          <a:spcPts val="0"/>
                        </a:spcAft>
                        <a:buNone/>
                      </a:pPr>
                      <a:r>
                        <a:rPr b="1" i="1" lang="ca" sz="700">
                          <a:solidFill>
                            <a:srgbClr val="A3AF2D"/>
                          </a:solidFill>
                        </a:rPr>
                        <a:t>Macaca fuscata</a:t>
                      </a:r>
                      <a:endParaRPr b="1" i="1" sz="700">
                        <a:solidFill>
                          <a:srgbClr val="A3AF2D"/>
                        </a:solidFill>
                      </a:endParaRPr>
                    </a:p>
                    <a:p>
                      <a:pPr indent="0" lvl="0" marL="0" rtl="0" algn="l">
                        <a:spcBef>
                          <a:spcPts val="0"/>
                        </a:spcBef>
                        <a:spcAft>
                          <a:spcPts val="0"/>
                        </a:spcAft>
                        <a:buNone/>
                      </a:pPr>
                      <a:r>
                        <a:t/>
                      </a:r>
                      <a:endParaRPr b="1" sz="600">
                        <a:solidFill>
                          <a:srgbClr val="B45F0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i="1" lang="ca" sz="700">
                          <a:solidFill>
                            <a:srgbClr val="A3AF2D"/>
                          </a:solidFill>
                        </a:rPr>
                        <a:t>Trachypithecus phayrei</a:t>
                      </a:r>
                      <a:endParaRPr b="1" i="1" sz="700">
                        <a:solidFill>
                          <a:srgbClr val="A3AF2D"/>
                        </a:solidFill>
                      </a:endParaRPr>
                    </a:p>
                    <a:p>
                      <a:pPr indent="0" lvl="0" marL="0" rtl="0" algn="l">
                        <a:spcBef>
                          <a:spcPts val="0"/>
                        </a:spcBef>
                        <a:spcAft>
                          <a:spcPts val="0"/>
                        </a:spcAft>
                        <a:buClr>
                          <a:srgbClr val="000000"/>
                        </a:buClr>
                        <a:buSzPts val="1100"/>
                        <a:buFont typeface="Arial"/>
                        <a:buNone/>
                      </a:pPr>
                      <a:r>
                        <a:rPr b="1" i="1" lang="ca" sz="700">
                          <a:solidFill>
                            <a:srgbClr val="A3AF2D"/>
                          </a:solidFill>
                        </a:rPr>
                        <a:t>Papio papio</a:t>
                      </a:r>
                      <a:endParaRPr b="1" i="1" sz="700">
                        <a:solidFill>
                          <a:srgbClr val="A3AF2D"/>
                        </a:solidFill>
                      </a:endParaRPr>
                    </a:p>
                    <a:p>
                      <a:pPr indent="0" lvl="0" marL="0" rtl="0" algn="l">
                        <a:spcBef>
                          <a:spcPts val="0"/>
                        </a:spcBef>
                        <a:spcAft>
                          <a:spcPts val="0"/>
                        </a:spcAft>
                        <a:buClr>
                          <a:schemeClr val="dk1"/>
                        </a:buClr>
                        <a:buSzPts val="1100"/>
                        <a:buFont typeface="Arial"/>
                        <a:buNone/>
                      </a:pPr>
                      <a:r>
                        <a:rPr b="1" i="1" lang="ca" sz="700">
                          <a:solidFill>
                            <a:srgbClr val="9B855A"/>
                          </a:solidFill>
                        </a:rPr>
                        <a:t>Mirza zaza</a:t>
                      </a:r>
                      <a:endParaRPr b="1" i="1" sz="700">
                        <a:solidFill>
                          <a:srgbClr val="9B855A"/>
                        </a:solidFill>
                      </a:endParaRPr>
                    </a:p>
                    <a:p>
                      <a:pPr indent="0" lvl="0" marL="0" rtl="0" algn="l">
                        <a:spcBef>
                          <a:spcPts val="0"/>
                        </a:spcBef>
                        <a:spcAft>
                          <a:spcPts val="0"/>
                        </a:spcAft>
                        <a:buClr>
                          <a:schemeClr val="dk1"/>
                        </a:buClr>
                        <a:buSzPts val="1100"/>
                        <a:buFont typeface="Arial"/>
                        <a:buNone/>
                      </a:pPr>
                      <a:r>
                        <a:rPr b="1" i="1" lang="ca" sz="700">
                          <a:solidFill>
                            <a:srgbClr val="0097A7"/>
                          </a:solidFill>
                        </a:rPr>
                        <a:t>Gorilla gorilla</a:t>
                      </a:r>
                      <a:endParaRPr b="1" i="1" sz="700">
                        <a:solidFill>
                          <a:srgbClr val="0097A7"/>
                        </a:solidFill>
                      </a:endParaRPr>
                    </a:p>
                    <a:p>
                      <a:pPr indent="0" lvl="0" marL="0" rtl="0" algn="l">
                        <a:spcBef>
                          <a:spcPts val="0"/>
                        </a:spcBef>
                        <a:spcAft>
                          <a:spcPts val="0"/>
                        </a:spcAft>
                        <a:buClr>
                          <a:srgbClr val="000000"/>
                        </a:buClr>
                        <a:buSzPts val="1100"/>
                        <a:buFont typeface="Arial"/>
                        <a:buNone/>
                      </a:pPr>
                      <a:r>
                        <a:rPr b="1" i="1" lang="ca" sz="700">
                          <a:solidFill>
                            <a:srgbClr val="674EA7"/>
                          </a:solidFill>
                        </a:rPr>
                        <a:t>Avahi laniger</a:t>
                      </a:r>
                      <a:endParaRPr b="1" i="1" sz="700">
                        <a:solidFill>
                          <a:srgbClr val="674EA7"/>
                        </a:solidFill>
                      </a:endParaRPr>
                    </a:p>
                    <a:p>
                      <a:pPr indent="0" lvl="0" marL="0" rtl="0" algn="l">
                        <a:spcBef>
                          <a:spcPts val="0"/>
                        </a:spcBef>
                        <a:spcAft>
                          <a:spcPts val="0"/>
                        </a:spcAft>
                        <a:buClr>
                          <a:srgbClr val="000000"/>
                        </a:buClr>
                        <a:buSzPts val="1100"/>
                        <a:buFont typeface="Arial"/>
                        <a:buNone/>
                      </a:pPr>
                      <a:r>
                        <a:rPr b="1" i="1" lang="ca" sz="700">
                          <a:solidFill>
                            <a:srgbClr val="57D71E"/>
                          </a:solidFill>
                        </a:rPr>
                        <a:t>Cebus olivaceus</a:t>
                      </a:r>
                      <a:endParaRPr b="1" i="1" sz="700">
                        <a:solidFill>
                          <a:srgbClr val="57D71E"/>
                        </a:solidFill>
                      </a:endParaRPr>
                    </a:p>
                    <a:p>
                      <a:pPr indent="0" lvl="0" marL="0" rtl="0" algn="l">
                        <a:spcBef>
                          <a:spcPts val="0"/>
                        </a:spcBef>
                        <a:spcAft>
                          <a:spcPts val="0"/>
                        </a:spcAft>
                        <a:buClr>
                          <a:srgbClr val="000000"/>
                        </a:buClr>
                        <a:buSzPts val="1100"/>
                        <a:buFont typeface="Arial"/>
                        <a:buNone/>
                      </a:pPr>
                      <a:r>
                        <a:rPr b="1" i="1" lang="ca" sz="700">
                          <a:solidFill>
                            <a:srgbClr val="6D9EEB"/>
                          </a:solidFill>
                        </a:rPr>
                        <a:t>Galago senegalensis</a:t>
                      </a:r>
                      <a:endParaRPr b="1" i="1" sz="700">
                        <a:solidFill>
                          <a:srgbClr val="6D9EEB"/>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80" name="Google Shape;180;p23"/>
          <p:cNvSpPr txBox="1"/>
          <p:nvPr/>
        </p:nvSpPr>
        <p:spPr>
          <a:xfrm>
            <a:off x="207700" y="4583300"/>
            <a:ext cx="4364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t>The larger the clade depth, the larger the power to validate AA positions associated to the trait</a:t>
            </a:r>
            <a:endParaRPr sz="1000"/>
          </a:p>
        </p:txBody>
      </p:sp>
      <p:sp>
        <p:nvSpPr>
          <p:cNvPr id="181" name="Google Shape;181;p23"/>
          <p:cNvSpPr txBox="1"/>
          <p:nvPr/>
        </p:nvSpPr>
        <p:spPr>
          <a:xfrm>
            <a:off x="4707775" y="3463075"/>
            <a:ext cx="4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pic>
        <p:nvPicPr>
          <p:cNvPr id="187" name="Google Shape;187;p24"/>
          <p:cNvPicPr preferRelativeResize="0"/>
          <p:nvPr/>
        </p:nvPicPr>
        <p:blipFill rotWithShape="1">
          <a:blip r:embed="rId3">
            <a:alphaModFix/>
          </a:blip>
          <a:srcRect b="3138" l="1845" r="0" t="0"/>
          <a:stretch/>
        </p:blipFill>
        <p:spPr>
          <a:xfrm>
            <a:off x="483913" y="821800"/>
            <a:ext cx="6481676" cy="3947275"/>
          </a:xfrm>
          <a:prstGeom prst="rect">
            <a:avLst/>
          </a:prstGeom>
          <a:noFill/>
          <a:ln>
            <a:noFill/>
          </a:ln>
        </p:spPr>
      </p:pic>
      <p:sp>
        <p:nvSpPr>
          <p:cNvPr id="188" name="Google Shape;188;p24"/>
          <p:cNvSpPr/>
          <p:nvPr/>
        </p:nvSpPr>
        <p:spPr>
          <a:xfrm rot="-5400000">
            <a:off x="-667400" y="2353825"/>
            <a:ext cx="1712400" cy="1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000"/>
              <a:t>Phylogeny tip order</a:t>
            </a:r>
            <a:endParaRPr sz="1000"/>
          </a:p>
        </p:txBody>
      </p:sp>
      <p:sp>
        <p:nvSpPr>
          <p:cNvPr id="189" name="Google Shape;189;p24"/>
          <p:cNvSpPr/>
          <p:nvPr/>
        </p:nvSpPr>
        <p:spPr>
          <a:xfrm>
            <a:off x="3574275" y="4879400"/>
            <a:ext cx="1712400" cy="1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000"/>
              <a:t>Trait value</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pic>
        <p:nvPicPr>
          <p:cNvPr id="195" name="Google Shape;195;p25"/>
          <p:cNvPicPr preferRelativeResize="0"/>
          <p:nvPr/>
        </p:nvPicPr>
        <p:blipFill rotWithShape="1">
          <a:blip r:embed="rId3">
            <a:alphaModFix/>
          </a:blip>
          <a:srcRect b="3138" l="1845" r="0" t="0"/>
          <a:stretch/>
        </p:blipFill>
        <p:spPr>
          <a:xfrm>
            <a:off x="483913" y="821800"/>
            <a:ext cx="6481676" cy="3947275"/>
          </a:xfrm>
          <a:prstGeom prst="rect">
            <a:avLst/>
          </a:prstGeom>
          <a:noFill/>
          <a:ln>
            <a:noFill/>
          </a:ln>
        </p:spPr>
      </p:pic>
      <p:sp>
        <p:nvSpPr>
          <p:cNvPr id="196" name="Google Shape;196;p25"/>
          <p:cNvSpPr/>
          <p:nvPr/>
        </p:nvSpPr>
        <p:spPr>
          <a:xfrm rot="-5400000">
            <a:off x="-667400" y="2353825"/>
            <a:ext cx="1712400" cy="1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000"/>
              <a:t>Phylogeny tip order</a:t>
            </a:r>
            <a:endParaRPr sz="1000"/>
          </a:p>
        </p:txBody>
      </p:sp>
      <p:sp>
        <p:nvSpPr>
          <p:cNvPr id="197" name="Google Shape;197;p25"/>
          <p:cNvSpPr/>
          <p:nvPr/>
        </p:nvSpPr>
        <p:spPr>
          <a:xfrm>
            <a:off x="3574275" y="4879400"/>
            <a:ext cx="1712400" cy="1785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1000"/>
              <a:t>Trait value</a:t>
            </a:r>
            <a:endParaRPr sz="1000"/>
          </a:p>
        </p:txBody>
      </p:sp>
      <p:sp>
        <p:nvSpPr>
          <p:cNvPr id="198" name="Google Shape;198;p25"/>
          <p:cNvSpPr txBox="1"/>
          <p:nvPr/>
        </p:nvSpPr>
        <p:spPr>
          <a:xfrm>
            <a:off x="5888975" y="3702525"/>
            <a:ext cx="293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ca">
                <a:solidFill>
                  <a:srgbClr val="BF9000"/>
                </a:solidFill>
              </a:rPr>
              <a:t>Illumina extreme species</a:t>
            </a:r>
            <a:endParaRPr b="1" i="1">
              <a:solidFill>
                <a:srgbClr val="BF9000"/>
              </a:solidFill>
            </a:endParaRPr>
          </a:p>
          <a:p>
            <a:pPr indent="0" lvl="0" marL="0" rtl="0" algn="ctr">
              <a:spcBef>
                <a:spcPts val="0"/>
              </a:spcBef>
              <a:spcAft>
                <a:spcPts val="0"/>
              </a:spcAft>
              <a:buNone/>
            </a:pPr>
            <a:r>
              <a:rPr b="1" i="1" lang="ca">
                <a:solidFill>
                  <a:srgbClr val="85200C"/>
                </a:solidFill>
              </a:rPr>
              <a:t>UCSC low-extreme/</a:t>
            </a:r>
            <a:r>
              <a:rPr b="1" i="1" lang="ca">
                <a:solidFill>
                  <a:srgbClr val="38761D"/>
                </a:solidFill>
              </a:rPr>
              <a:t>top-extreme</a:t>
            </a:r>
            <a:endParaRPr b="1" i="1">
              <a:solidFill>
                <a:srgbClr val="38761D"/>
              </a:solidFill>
            </a:endParaRPr>
          </a:p>
        </p:txBody>
      </p:sp>
      <p:sp>
        <p:nvSpPr>
          <p:cNvPr id="199" name="Google Shape;199;p25"/>
          <p:cNvSpPr txBox="1"/>
          <p:nvPr/>
        </p:nvSpPr>
        <p:spPr>
          <a:xfrm>
            <a:off x="5607825" y="4326225"/>
            <a:ext cx="3493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500" u="sng"/>
              <a:t>By selecting species with ~</a:t>
            </a:r>
            <a:r>
              <a:rPr i="1" lang="ca" sz="1500" u="sng"/>
              <a:t>1 MAD* </a:t>
            </a:r>
            <a:endParaRPr i="1" sz="1500" u="sng"/>
          </a:p>
        </p:txBody>
      </p:sp>
      <p:sp>
        <p:nvSpPr>
          <p:cNvPr id="200" name="Google Shape;200;p25"/>
          <p:cNvSpPr/>
          <p:nvPr/>
        </p:nvSpPr>
        <p:spPr>
          <a:xfrm>
            <a:off x="2628100" y="821800"/>
            <a:ext cx="2165100" cy="1345500"/>
          </a:xfrm>
          <a:prstGeom prst="rect">
            <a:avLst/>
          </a:prstGeom>
          <a:noFill/>
          <a:ln cap="flat" cmpd="sng" w="28575">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a:off x="427000" y="2122700"/>
            <a:ext cx="2286600" cy="1345500"/>
          </a:xfrm>
          <a:prstGeom prst="rect">
            <a:avLst/>
          </a:prstGeom>
          <a:noFill/>
          <a:ln cap="flat" cmpd="sng" w="28575">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2628100" y="2122600"/>
            <a:ext cx="2165100" cy="1345500"/>
          </a:xfrm>
          <a:prstGeom prst="rect">
            <a:avLst/>
          </a:prstGeom>
          <a:noFill/>
          <a:ln cap="flat" cmpd="sng" w="28575">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nvSpPr>
        <p:spPr>
          <a:xfrm>
            <a:off x="5773500" y="4741725"/>
            <a:ext cx="337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700"/>
              <a:t>*Median Absolute Deviation (from the median both of the family and the global trait distribution)</a:t>
            </a:r>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09" name="Google Shape;209;p26"/>
          <p:cNvSpPr/>
          <p:nvPr/>
        </p:nvSpPr>
        <p:spPr>
          <a:xfrm>
            <a:off x="5594200" y="1266600"/>
            <a:ext cx="2793600" cy="49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a:t>AA discovery + individual validation</a:t>
            </a:r>
            <a:endParaRPr b="1" i="1"/>
          </a:p>
        </p:txBody>
      </p:sp>
      <p:sp>
        <p:nvSpPr>
          <p:cNvPr id="210" name="Google Shape;210;p26"/>
          <p:cNvSpPr txBox="1"/>
          <p:nvPr/>
        </p:nvSpPr>
        <p:spPr>
          <a:xfrm>
            <a:off x="394400" y="1174625"/>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Malignancy measurements</a:t>
            </a:r>
            <a:endParaRPr b="1" i="1"/>
          </a:p>
        </p:txBody>
      </p:sp>
      <p:graphicFrame>
        <p:nvGraphicFramePr>
          <p:cNvPr id="211" name="Google Shape;211;p26"/>
          <p:cNvGraphicFramePr/>
          <p:nvPr/>
        </p:nvGraphicFramePr>
        <p:xfrm>
          <a:off x="190550" y="1661650"/>
          <a:ext cx="3000000" cy="3000000"/>
        </p:xfrm>
        <a:graphic>
          <a:graphicData uri="http://schemas.openxmlformats.org/drawingml/2006/table">
            <a:tbl>
              <a:tblPr>
                <a:noFill/>
                <a:tableStyleId>{D08C6294-BD02-4E67-A3E4-51329BF13DF9}</a:tableStyleId>
              </a:tblPr>
              <a:tblGrid>
                <a:gridCol w="1036675"/>
                <a:gridCol w="1405100"/>
                <a:gridCol w="1443375"/>
              </a:tblGrid>
              <a:tr h="132450">
                <a:tc>
                  <a:txBody>
                    <a:bodyPr/>
                    <a:lstStyle/>
                    <a:p>
                      <a:pPr indent="0" lvl="0" marL="0" rtl="0" algn="ctr">
                        <a:spcBef>
                          <a:spcPts val="0"/>
                        </a:spcBef>
                        <a:spcAft>
                          <a:spcPts val="0"/>
                        </a:spcAft>
                        <a:buNone/>
                      </a:pPr>
                      <a:r>
                        <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1200"/>
                        <a:t>Top species</a:t>
                      </a:r>
                      <a:endParaRPr b="1" i="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i="1" lang="ca" sz="1200"/>
                        <a:t>Bottom species</a:t>
                      </a:r>
                      <a:endParaRPr b="1" i="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98675">
                <a:tc>
                  <a:txBody>
                    <a:bodyPr/>
                    <a:lstStyle/>
                    <a:p>
                      <a:pPr indent="0" lvl="0" marL="0" rtl="0" algn="l">
                        <a:spcBef>
                          <a:spcPts val="0"/>
                        </a:spcBef>
                        <a:spcAft>
                          <a:spcPts val="0"/>
                        </a:spcAft>
                        <a:buNone/>
                      </a:pPr>
                      <a:r>
                        <a:rPr b="1" lang="ca" sz="1000">
                          <a:solidFill>
                            <a:srgbClr val="85200C"/>
                          </a:solidFill>
                        </a:rPr>
                        <a:t>Malignancy prevalence</a:t>
                      </a:r>
                      <a:endParaRPr b="1" sz="1000">
                        <a:solidFill>
                          <a:srgbClr val="85200C"/>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ca" sz="800">
                          <a:solidFill>
                            <a:srgbClr val="B45F06"/>
                          </a:solidFill>
                        </a:rPr>
                        <a:t>Eulemur mongoz</a:t>
                      </a:r>
                      <a:endParaRPr b="1" sz="800">
                        <a:solidFill>
                          <a:srgbClr val="B45F06"/>
                        </a:solidFill>
                      </a:endParaRPr>
                    </a:p>
                    <a:p>
                      <a:pPr indent="0" lvl="0" marL="0" rtl="0" algn="l">
                        <a:spcBef>
                          <a:spcPts val="0"/>
                        </a:spcBef>
                        <a:spcAft>
                          <a:spcPts val="0"/>
                        </a:spcAft>
                        <a:buNone/>
                      </a:pPr>
                      <a:r>
                        <a:rPr b="1" lang="ca" sz="800">
                          <a:solidFill>
                            <a:srgbClr val="A3AF2D"/>
                          </a:solidFill>
                        </a:rPr>
                        <a:t>Papio hamadryas</a:t>
                      </a:r>
                      <a:endParaRPr b="1" sz="800">
                        <a:solidFill>
                          <a:srgbClr val="A3AF2D"/>
                        </a:solidFill>
                      </a:endParaRPr>
                    </a:p>
                    <a:p>
                      <a:pPr indent="0" lvl="0" marL="0" rtl="0" algn="l">
                        <a:spcBef>
                          <a:spcPts val="0"/>
                        </a:spcBef>
                        <a:spcAft>
                          <a:spcPts val="0"/>
                        </a:spcAft>
                        <a:buNone/>
                      </a:pPr>
                      <a:r>
                        <a:t/>
                      </a:r>
                      <a:endParaRPr b="1" sz="800">
                        <a:solidFill>
                          <a:srgbClr val="B45F06"/>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ca" sz="800">
                          <a:solidFill>
                            <a:srgbClr val="A3AF2D"/>
                          </a:solidFill>
                        </a:rPr>
                        <a:t>Colobus guereza</a:t>
                      </a:r>
                      <a:endParaRPr b="1" sz="800">
                        <a:solidFill>
                          <a:srgbClr val="A3AF2D"/>
                        </a:solidFill>
                      </a:endParaRPr>
                    </a:p>
                    <a:p>
                      <a:pPr indent="0" lvl="0" marL="0" rtl="0" algn="l">
                        <a:spcBef>
                          <a:spcPts val="0"/>
                        </a:spcBef>
                        <a:spcAft>
                          <a:spcPts val="0"/>
                        </a:spcAft>
                        <a:buClr>
                          <a:srgbClr val="000000"/>
                        </a:buClr>
                        <a:buSzPts val="1100"/>
                        <a:buFont typeface="Arial"/>
                        <a:buNone/>
                      </a:pPr>
                      <a:r>
                        <a:rPr b="1" lang="ca" sz="800">
                          <a:solidFill>
                            <a:srgbClr val="A3AF2D"/>
                          </a:solidFill>
                        </a:rPr>
                        <a:t>Macaca silenus</a:t>
                      </a:r>
                      <a:endParaRPr b="1" sz="800">
                        <a:solidFill>
                          <a:srgbClr val="A3AF2D"/>
                        </a:solidFill>
                      </a:endParaRPr>
                    </a:p>
                    <a:p>
                      <a:pPr indent="0" lvl="0" marL="0" rtl="0" algn="l">
                        <a:spcBef>
                          <a:spcPts val="0"/>
                        </a:spcBef>
                        <a:spcAft>
                          <a:spcPts val="0"/>
                        </a:spcAft>
                        <a:buClr>
                          <a:schemeClr val="dk1"/>
                        </a:buClr>
                        <a:buSzPts val="1100"/>
                        <a:buFont typeface="Arial"/>
                        <a:buNone/>
                      </a:pPr>
                      <a:r>
                        <a:rPr b="1" lang="ca" sz="800">
                          <a:solidFill>
                            <a:srgbClr val="9B855A"/>
                          </a:solidFill>
                        </a:rPr>
                        <a:t>Microcebus murinus</a:t>
                      </a:r>
                      <a:endParaRPr b="1" sz="800">
                        <a:solidFill>
                          <a:srgbClr val="9B855A"/>
                        </a:solidFill>
                      </a:endParaRPr>
                    </a:p>
                    <a:p>
                      <a:pPr indent="0" lvl="0" marL="0" rtl="0" algn="l">
                        <a:spcBef>
                          <a:spcPts val="0"/>
                        </a:spcBef>
                        <a:spcAft>
                          <a:spcPts val="0"/>
                        </a:spcAft>
                        <a:buClr>
                          <a:srgbClr val="000000"/>
                        </a:buClr>
                        <a:buSzPts val="1100"/>
                        <a:buFont typeface="Arial"/>
                        <a:buNone/>
                      </a:pPr>
                      <a:r>
                        <a:rPr b="1" lang="ca" sz="800">
                          <a:solidFill>
                            <a:srgbClr val="2B925F"/>
                          </a:solidFill>
                        </a:rPr>
                        <a:t>Pan paniscus</a:t>
                      </a:r>
                      <a:endParaRPr b="1" sz="800">
                        <a:solidFill>
                          <a:srgbClr val="2B925F"/>
                        </a:solidFill>
                      </a:endParaRPr>
                    </a:p>
                    <a:p>
                      <a:pPr indent="0" lvl="0" marL="0" rtl="0" algn="l">
                        <a:spcBef>
                          <a:spcPts val="0"/>
                        </a:spcBef>
                        <a:spcAft>
                          <a:spcPts val="0"/>
                        </a:spcAft>
                        <a:buClr>
                          <a:srgbClr val="000000"/>
                        </a:buClr>
                        <a:buSzPts val="1100"/>
                        <a:buFont typeface="Arial"/>
                        <a:buNone/>
                      </a:pPr>
                      <a:r>
                        <a:rPr b="1" lang="ca" sz="800">
                          <a:solidFill>
                            <a:srgbClr val="674EA7"/>
                          </a:solidFill>
                        </a:rPr>
                        <a:t>Propithecus coquereli</a:t>
                      </a:r>
                      <a:endParaRPr b="1" sz="800">
                        <a:solidFill>
                          <a:srgbClr val="674EA7"/>
                        </a:solidFill>
                      </a:endParaRPr>
                    </a:p>
                    <a:p>
                      <a:pPr indent="0" lvl="0" marL="0" rtl="0" algn="l">
                        <a:spcBef>
                          <a:spcPts val="0"/>
                        </a:spcBef>
                        <a:spcAft>
                          <a:spcPts val="0"/>
                        </a:spcAft>
                        <a:buClr>
                          <a:srgbClr val="000000"/>
                        </a:buClr>
                        <a:buSzPts val="1100"/>
                        <a:buFont typeface="Arial"/>
                        <a:buNone/>
                      </a:pPr>
                      <a:r>
                        <a:rPr b="1" lang="ca" sz="800">
                          <a:solidFill>
                            <a:srgbClr val="57D71E"/>
                          </a:solidFill>
                        </a:rPr>
                        <a:t>Samiri sciureus</a:t>
                      </a:r>
                      <a:endParaRPr b="1" sz="800">
                        <a:solidFill>
                          <a:srgbClr val="57D71E"/>
                        </a:solidFill>
                      </a:endParaRPr>
                    </a:p>
                    <a:p>
                      <a:pPr indent="0" lvl="0" marL="0" rtl="0" algn="l">
                        <a:spcBef>
                          <a:spcPts val="0"/>
                        </a:spcBef>
                        <a:spcAft>
                          <a:spcPts val="0"/>
                        </a:spcAft>
                        <a:buClr>
                          <a:srgbClr val="000000"/>
                        </a:buClr>
                        <a:buSzPts val="1100"/>
                        <a:buFont typeface="Arial"/>
                        <a:buNone/>
                      </a:pPr>
                      <a:r>
                        <a:rPr b="1" lang="ca" sz="800">
                          <a:solidFill>
                            <a:srgbClr val="6D9EEB"/>
                          </a:solidFill>
                        </a:rPr>
                        <a:t>Galago moholi</a:t>
                      </a:r>
                      <a:endParaRPr b="1" sz="800">
                        <a:solidFill>
                          <a:srgbClr val="6D9EEB"/>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31150">
                <a:tc>
                  <a:txBody>
                    <a:bodyPr/>
                    <a:lstStyle/>
                    <a:p>
                      <a:pPr indent="0" lvl="0" marL="0" rtl="0" algn="l">
                        <a:spcBef>
                          <a:spcPts val="0"/>
                        </a:spcBef>
                        <a:spcAft>
                          <a:spcPts val="0"/>
                        </a:spcAft>
                        <a:buNone/>
                      </a:pPr>
                      <a:r>
                        <a:rPr b="1" lang="ca" sz="1000">
                          <a:solidFill>
                            <a:srgbClr val="660000"/>
                          </a:solidFill>
                        </a:rPr>
                        <a:t>Malignancy proportion</a:t>
                      </a:r>
                      <a:endParaRPr b="1" sz="1000">
                        <a:solidFill>
                          <a:srgbClr val="660000"/>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ca" sz="800">
                          <a:solidFill>
                            <a:srgbClr val="B45F06"/>
                          </a:solidFill>
                        </a:rPr>
                        <a:t>Eulemur flavifrons</a:t>
                      </a:r>
                      <a:endParaRPr b="1" sz="800">
                        <a:solidFill>
                          <a:srgbClr val="A3AF2D"/>
                        </a:solidFill>
                      </a:endParaRPr>
                    </a:p>
                    <a:p>
                      <a:pPr indent="0" lvl="0" marL="0" rtl="0" algn="l">
                        <a:spcBef>
                          <a:spcPts val="0"/>
                        </a:spcBef>
                        <a:spcAft>
                          <a:spcPts val="0"/>
                        </a:spcAft>
                        <a:buNone/>
                      </a:pPr>
                      <a:r>
                        <a:rPr b="1" lang="ca" sz="800">
                          <a:solidFill>
                            <a:srgbClr val="A3AF2D"/>
                          </a:solidFill>
                        </a:rPr>
                        <a:t>Papio hamadryas</a:t>
                      </a:r>
                      <a:endParaRPr b="1" sz="800">
                        <a:solidFill>
                          <a:srgbClr val="674EA7"/>
                        </a:solidFill>
                      </a:endParaRPr>
                    </a:p>
                    <a:p>
                      <a:pPr indent="0" lvl="0" marL="0" rtl="0" algn="l">
                        <a:spcBef>
                          <a:spcPts val="0"/>
                        </a:spcBef>
                        <a:spcAft>
                          <a:spcPts val="0"/>
                        </a:spcAft>
                        <a:buClr>
                          <a:schemeClr val="dk1"/>
                        </a:buClr>
                        <a:buSzPts val="1100"/>
                        <a:buFont typeface="Arial"/>
                        <a:buNone/>
                      </a:pPr>
                      <a:r>
                        <a:rPr b="1" lang="ca" sz="800">
                          <a:solidFill>
                            <a:srgbClr val="674EA7"/>
                          </a:solidFill>
                        </a:rPr>
                        <a:t>Propithecus coquereli</a:t>
                      </a:r>
                      <a:endParaRPr b="1" sz="800">
                        <a:solidFill>
                          <a:srgbClr val="674EA7"/>
                        </a:solidFill>
                      </a:endParaRPr>
                    </a:p>
                    <a:p>
                      <a:pPr indent="0" lvl="0" marL="0" rtl="0" algn="l">
                        <a:spcBef>
                          <a:spcPts val="0"/>
                        </a:spcBef>
                        <a:spcAft>
                          <a:spcPts val="0"/>
                        </a:spcAft>
                        <a:buNone/>
                      </a:pPr>
                      <a:r>
                        <a:t/>
                      </a:r>
                      <a:endParaRPr b="1" sz="800">
                        <a:solidFill>
                          <a:srgbClr val="57D71E"/>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ca" sz="800">
                          <a:solidFill>
                            <a:srgbClr val="A3AF2D"/>
                          </a:solidFill>
                        </a:rPr>
                        <a:t>Colobus guereza</a:t>
                      </a:r>
                      <a:endParaRPr b="1" sz="800">
                        <a:solidFill>
                          <a:srgbClr val="A3AF2D"/>
                        </a:solidFill>
                      </a:endParaRPr>
                    </a:p>
                    <a:p>
                      <a:pPr indent="0" lvl="0" marL="0" rtl="0" algn="l">
                        <a:spcBef>
                          <a:spcPts val="0"/>
                        </a:spcBef>
                        <a:spcAft>
                          <a:spcPts val="0"/>
                        </a:spcAft>
                        <a:buClr>
                          <a:schemeClr val="dk1"/>
                        </a:buClr>
                        <a:buSzPts val="1100"/>
                        <a:buFont typeface="Arial"/>
                        <a:buNone/>
                      </a:pPr>
                      <a:r>
                        <a:rPr b="1" lang="ca" sz="800">
                          <a:solidFill>
                            <a:srgbClr val="A3AF2D"/>
                          </a:solidFill>
                        </a:rPr>
                        <a:t>Macaca silenus</a:t>
                      </a:r>
                      <a:endParaRPr b="1" sz="800">
                        <a:solidFill>
                          <a:srgbClr val="A3AF2D"/>
                        </a:solidFill>
                      </a:endParaRPr>
                    </a:p>
                    <a:p>
                      <a:pPr indent="0" lvl="0" marL="0" rtl="0" algn="l">
                        <a:spcBef>
                          <a:spcPts val="0"/>
                        </a:spcBef>
                        <a:spcAft>
                          <a:spcPts val="0"/>
                        </a:spcAft>
                        <a:buClr>
                          <a:schemeClr val="dk1"/>
                        </a:buClr>
                        <a:buSzPts val="1100"/>
                        <a:buFont typeface="Arial"/>
                        <a:buNone/>
                      </a:pPr>
                      <a:r>
                        <a:rPr b="1" lang="ca" sz="800">
                          <a:solidFill>
                            <a:srgbClr val="2B925F"/>
                          </a:solidFill>
                        </a:rPr>
                        <a:t>Pan paniscus</a:t>
                      </a:r>
                      <a:endParaRPr b="1" sz="800">
                        <a:solidFill>
                          <a:srgbClr val="2B925F"/>
                        </a:solidFill>
                      </a:endParaRPr>
                    </a:p>
                    <a:p>
                      <a:pPr indent="0" lvl="0" marL="0" rtl="0" algn="l">
                        <a:spcBef>
                          <a:spcPts val="0"/>
                        </a:spcBef>
                        <a:spcAft>
                          <a:spcPts val="0"/>
                        </a:spcAft>
                        <a:buClr>
                          <a:schemeClr val="dk1"/>
                        </a:buClr>
                        <a:buSzPts val="1100"/>
                        <a:buFont typeface="Arial"/>
                        <a:buNone/>
                      </a:pPr>
                      <a:r>
                        <a:rPr b="1" lang="ca" sz="800">
                          <a:solidFill>
                            <a:srgbClr val="57D71E"/>
                          </a:solidFill>
                        </a:rPr>
                        <a:t>Samiri sciureus</a:t>
                      </a:r>
                      <a:endParaRPr b="1" sz="800">
                        <a:solidFill>
                          <a:srgbClr val="57D71E"/>
                        </a:solidFill>
                      </a:endParaRPr>
                    </a:p>
                    <a:p>
                      <a:pPr indent="0" lvl="0" marL="0" rtl="0" algn="l">
                        <a:spcBef>
                          <a:spcPts val="0"/>
                        </a:spcBef>
                        <a:spcAft>
                          <a:spcPts val="0"/>
                        </a:spcAft>
                        <a:buClr>
                          <a:schemeClr val="dk1"/>
                        </a:buClr>
                        <a:buSzPts val="1100"/>
                        <a:buFont typeface="Arial"/>
                        <a:buNone/>
                      </a:pPr>
                      <a:r>
                        <a:rPr b="1" lang="ca" sz="800">
                          <a:solidFill>
                            <a:srgbClr val="6D9EEB"/>
                          </a:solidFill>
                        </a:rPr>
                        <a:t>Galago moholi</a:t>
                      </a:r>
                      <a:endParaRPr b="1" sz="800">
                        <a:solidFill>
                          <a:srgbClr val="348012"/>
                        </a:solidFill>
                      </a:endParaRPr>
                    </a:p>
                    <a:p>
                      <a:pPr indent="0" lvl="0" marL="0" rtl="0" algn="l">
                        <a:spcBef>
                          <a:spcPts val="0"/>
                        </a:spcBef>
                        <a:spcAft>
                          <a:spcPts val="0"/>
                        </a:spcAft>
                        <a:buClr>
                          <a:srgbClr val="000000"/>
                        </a:buClr>
                        <a:buSzPts val="1100"/>
                        <a:buFont typeface="Arial"/>
                        <a:buNone/>
                      </a:pPr>
                      <a:r>
                        <a:t/>
                      </a:r>
                      <a:endParaRPr b="1" sz="800">
                        <a:solidFill>
                          <a:srgbClr val="1E9C98"/>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12" name="Google Shape;212;p26"/>
          <p:cNvSpPr txBox="1"/>
          <p:nvPr/>
        </p:nvSpPr>
        <p:spPr>
          <a:xfrm>
            <a:off x="190550" y="4149550"/>
            <a:ext cx="50649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ca" sz="1100">
                <a:solidFill>
                  <a:schemeClr val="dk1"/>
                </a:solidFill>
              </a:rPr>
              <a:t>1,688 Putative CAAS discovered (</a:t>
            </a:r>
            <a:r>
              <a:rPr i="1" lang="ca" sz="1000">
                <a:solidFill>
                  <a:schemeClr val="dk1"/>
                </a:solidFill>
              </a:rPr>
              <a:t>134 Malignancy prevalence + 1,554 Malignancy proportion</a:t>
            </a:r>
            <a:r>
              <a:rPr lang="ca" sz="1100">
                <a:solidFill>
                  <a:schemeClr val="dk1"/>
                </a:solidFill>
              </a:rPr>
              <a:t>)</a:t>
            </a:r>
            <a:endParaRPr b="1" i="1" sz="1100"/>
          </a:p>
          <a:p>
            <a:pPr indent="0" lvl="0" marL="0" rtl="0" algn="l">
              <a:spcBef>
                <a:spcPts val="0"/>
              </a:spcBef>
              <a:spcAft>
                <a:spcPts val="0"/>
              </a:spcAft>
              <a:buNone/>
            </a:pPr>
            <a:r>
              <a:rPr b="1" i="1" lang="ca" sz="1100"/>
              <a:t>703 </a:t>
            </a:r>
            <a:r>
              <a:rPr b="1" i="1" lang="ca" sz="1100"/>
              <a:t>genes harboring CAAS </a:t>
            </a:r>
            <a:r>
              <a:rPr lang="ca" sz="1100"/>
              <a:t>out of 16,343 alignments (</a:t>
            </a:r>
            <a:r>
              <a:rPr i="1" lang="ca" sz="1000"/>
              <a:t>104 Malignancy prevalence + 599 Malignancy proportion</a:t>
            </a:r>
            <a:r>
              <a:rPr lang="ca" sz="1100"/>
              <a:t>)</a:t>
            </a:r>
            <a:endParaRPr/>
          </a:p>
        </p:txBody>
      </p:sp>
      <p:pic>
        <p:nvPicPr>
          <p:cNvPr id="213" name="Google Shape;213;p26"/>
          <p:cNvPicPr preferRelativeResize="0"/>
          <p:nvPr/>
        </p:nvPicPr>
        <p:blipFill rotWithShape="1">
          <a:blip r:embed="rId3">
            <a:alphaModFix/>
          </a:blip>
          <a:srcRect b="0" l="76015" r="0" t="0"/>
          <a:stretch/>
        </p:blipFill>
        <p:spPr>
          <a:xfrm>
            <a:off x="4279850" y="1465525"/>
            <a:ext cx="915049" cy="27086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14" name="Google Shape;214;p26"/>
          <p:cNvSpPr txBox="1"/>
          <p:nvPr/>
        </p:nvSpPr>
        <p:spPr>
          <a:xfrm>
            <a:off x="6162650" y="2740775"/>
            <a:ext cx="214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rgbClr val="5B0F00"/>
                </a:solidFill>
              </a:rPr>
              <a:t>CHANGE GRAPH</a:t>
            </a:r>
            <a:endParaRPr b="1" i="1">
              <a:solidFill>
                <a:srgbClr val="5B0F00"/>
              </a:solidFill>
            </a:endParaRPr>
          </a:p>
        </p:txBody>
      </p:sp>
      <p:pic>
        <p:nvPicPr>
          <p:cNvPr id="215" name="Google Shape;215;p26"/>
          <p:cNvPicPr preferRelativeResize="0"/>
          <p:nvPr/>
        </p:nvPicPr>
        <p:blipFill>
          <a:blip r:embed="rId4">
            <a:alphaModFix/>
          </a:blip>
          <a:stretch>
            <a:fillRect/>
          </a:stretch>
        </p:blipFill>
        <p:spPr>
          <a:xfrm>
            <a:off x="5594200" y="2027375"/>
            <a:ext cx="3397625" cy="2544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7"/>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21" name="Google Shape;221;p27"/>
          <p:cNvSpPr/>
          <p:nvPr/>
        </p:nvSpPr>
        <p:spPr>
          <a:xfrm>
            <a:off x="5440125" y="1089025"/>
            <a:ext cx="3131100" cy="264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a:t>Amino Acid association excess</a:t>
            </a:r>
            <a:endParaRPr b="1" i="1"/>
          </a:p>
        </p:txBody>
      </p:sp>
      <p:sp>
        <p:nvSpPr>
          <p:cNvPr id="222" name="Google Shape;222;p27"/>
          <p:cNvSpPr txBox="1"/>
          <p:nvPr/>
        </p:nvSpPr>
        <p:spPr>
          <a:xfrm>
            <a:off x="5506425" y="1540425"/>
            <a:ext cx="2998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ca">
                <a:solidFill>
                  <a:srgbClr val="274E13"/>
                </a:solidFill>
              </a:rPr>
              <a:t>Observed nº AA discovered</a:t>
            </a:r>
            <a:endParaRPr i="1">
              <a:solidFill>
                <a:srgbClr val="274E13"/>
              </a:solidFill>
            </a:endParaRPr>
          </a:p>
          <a:p>
            <a:pPr indent="0" lvl="0" marL="0" rtl="0" algn="l">
              <a:spcBef>
                <a:spcPts val="0"/>
              </a:spcBef>
              <a:spcAft>
                <a:spcPts val="0"/>
              </a:spcAft>
              <a:buNone/>
            </a:pPr>
            <a:r>
              <a:rPr i="1" lang="ca">
                <a:solidFill>
                  <a:srgbClr val="660000"/>
                </a:solidFill>
              </a:rPr>
              <a:t>&lt;0.05 significance area</a:t>
            </a:r>
            <a:endParaRPr i="1">
              <a:solidFill>
                <a:srgbClr val="660000"/>
              </a:solidFill>
            </a:endParaRPr>
          </a:p>
          <a:p>
            <a:pPr indent="0" lvl="0" marL="0" rtl="0" algn="ctr">
              <a:spcBef>
                <a:spcPts val="0"/>
              </a:spcBef>
              <a:spcAft>
                <a:spcPts val="0"/>
              </a:spcAft>
              <a:buNone/>
            </a:pPr>
            <a:r>
              <a:t/>
            </a:r>
            <a:endParaRPr sz="600"/>
          </a:p>
          <a:p>
            <a:pPr indent="0" lvl="0" marL="0" rtl="0" algn="ctr">
              <a:spcBef>
                <a:spcPts val="0"/>
              </a:spcBef>
              <a:spcAft>
                <a:spcPts val="0"/>
              </a:spcAft>
              <a:buNone/>
            </a:pPr>
            <a:r>
              <a:rPr lang="ca"/>
              <a:t>No excess observed</a:t>
            </a:r>
            <a:endParaRPr/>
          </a:p>
        </p:txBody>
      </p:sp>
      <p:sp>
        <p:nvSpPr>
          <p:cNvPr id="223" name="Google Shape;223;p27"/>
          <p:cNvSpPr txBox="1"/>
          <p:nvPr/>
        </p:nvSpPr>
        <p:spPr>
          <a:xfrm>
            <a:off x="5065650" y="2460550"/>
            <a:ext cx="3722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000"/>
              <a:t>Even if lack of significant excess due to lack of power (current # of available species aligned), associations found may still be of relevance</a:t>
            </a:r>
            <a:endParaRPr i="1" sz="1000"/>
          </a:p>
        </p:txBody>
      </p:sp>
      <p:pic>
        <p:nvPicPr>
          <p:cNvPr id="224" name="Google Shape;224;p27"/>
          <p:cNvPicPr preferRelativeResize="0"/>
          <p:nvPr/>
        </p:nvPicPr>
        <p:blipFill>
          <a:blip r:embed="rId3">
            <a:alphaModFix/>
          </a:blip>
          <a:stretch>
            <a:fillRect/>
          </a:stretch>
        </p:blipFill>
        <p:spPr>
          <a:xfrm>
            <a:off x="5380375" y="3107061"/>
            <a:ext cx="1902901" cy="1831614"/>
          </a:xfrm>
          <a:prstGeom prst="rect">
            <a:avLst/>
          </a:prstGeom>
          <a:noFill/>
          <a:ln cap="flat" cmpd="sng" w="9525">
            <a:solidFill>
              <a:srgbClr val="000000"/>
            </a:solidFill>
            <a:prstDash val="solid"/>
            <a:round/>
            <a:headEnd len="sm" w="sm" type="none"/>
            <a:tailEnd len="sm" w="sm" type="none"/>
          </a:ln>
        </p:spPr>
      </p:pic>
      <p:sp>
        <p:nvSpPr>
          <p:cNvPr id="225" name="Google Shape;225;p27"/>
          <p:cNvSpPr txBox="1"/>
          <p:nvPr/>
        </p:nvSpPr>
        <p:spPr>
          <a:xfrm>
            <a:off x="7344300" y="4509350"/>
            <a:ext cx="17997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ca" sz="600">
                <a:solidFill>
                  <a:srgbClr val="000000"/>
                </a:solidFill>
              </a:rPr>
              <a:t>Muntané et al. (2018</a:t>
            </a:r>
            <a:r>
              <a:rPr i="1" lang="ca" sz="600">
                <a:solidFill>
                  <a:srgbClr val="000000"/>
                </a:solidFill>
              </a:rPr>
              <a:t>). </a:t>
            </a:r>
            <a:r>
              <a:rPr b="1" lang="ca" sz="600"/>
              <a:t>Biological processes modulating longevity across primates: A phylogenetic genome-phenome analysis</a:t>
            </a:r>
            <a:r>
              <a:rPr b="1" i="1" lang="ca" sz="600">
                <a:solidFill>
                  <a:srgbClr val="000000"/>
                </a:solidFill>
              </a:rPr>
              <a:t>.</a:t>
            </a:r>
            <a:r>
              <a:rPr i="1" lang="ca" sz="600">
                <a:solidFill>
                  <a:srgbClr val="000000"/>
                </a:solidFill>
              </a:rPr>
              <a:t> Molecular Biology and Evolution</a:t>
            </a:r>
            <a:endParaRPr i="1" sz="600"/>
          </a:p>
        </p:txBody>
      </p:sp>
      <p:pic>
        <p:nvPicPr>
          <p:cNvPr id="226" name="Google Shape;226;p27"/>
          <p:cNvPicPr preferRelativeResize="0"/>
          <p:nvPr/>
        </p:nvPicPr>
        <p:blipFill rotWithShape="1">
          <a:blip r:embed="rId4">
            <a:alphaModFix/>
          </a:blip>
          <a:srcRect b="2377" l="1478" r="49726" t="52600"/>
          <a:stretch/>
        </p:blipFill>
        <p:spPr>
          <a:xfrm>
            <a:off x="941725" y="1010563"/>
            <a:ext cx="3039049" cy="187770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pic>
      <p:pic>
        <p:nvPicPr>
          <p:cNvPr id="227" name="Google Shape;227;p27"/>
          <p:cNvPicPr preferRelativeResize="0"/>
          <p:nvPr/>
        </p:nvPicPr>
        <p:blipFill rotWithShape="1">
          <a:blip r:embed="rId4">
            <a:alphaModFix/>
          </a:blip>
          <a:srcRect b="49476" l="49939" r="0" t="5393"/>
          <a:stretch/>
        </p:blipFill>
        <p:spPr>
          <a:xfrm>
            <a:off x="941725" y="3127688"/>
            <a:ext cx="3039049" cy="179035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outerShdw>
          </a:effectLst>
        </p:spPr>
      </p:pic>
      <p:sp>
        <p:nvSpPr>
          <p:cNvPr id="228" name="Google Shape;228;p27"/>
          <p:cNvSpPr txBox="1"/>
          <p:nvPr/>
        </p:nvSpPr>
        <p:spPr>
          <a:xfrm>
            <a:off x="1554850" y="718063"/>
            <a:ext cx="1902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ca" sz="900">
                <a:solidFill>
                  <a:schemeClr val="dk1"/>
                </a:solidFill>
              </a:rPr>
              <a:t>Malignancy proportion</a:t>
            </a:r>
            <a:endParaRPr b="1" sz="900">
              <a:solidFill>
                <a:schemeClr val="dk1"/>
              </a:solidFill>
            </a:endParaRPr>
          </a:p>
          <a:p>
            <a:pPr indent="0" lvl="0" marL="0" rtl="0" algn="ctr">
              <a:spcBef>
                <a:spcPts val="0"/>
              </a:spcBef>
              <a:spcAft>
                <a:spcPts val="0"/>
              </a:spcAft>
              <a:buNone/>
            </a:pPr>
            <a:r>
              <a:t/>
            </a:r>
            <a:endParaRPr b="1" sz="900"/>
          </a:p>
        </p:txBody>
      </p:sp>
      <p:sp>
        <p:nvSpPr>
          <p:cNvPr id="229" name="Google Shape;229;p27"/>
          <p:cNvSpPr txBox="1"/>
          <p:nvPr/>
        </p:nvSpPr>
        <p:spPr>
          <a:xfrm>
            <a:off x="1554850" y="2888263"/>
            <a:ext cx="1902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900">
                <a:solidFill>
                  <a:schemeClr val="dk1"/>
                </a:solidFill>
              </a:rPr>
              <a:t>Malignancy prevalence</a:t>
            </a:r>
            <a:endParaRPr b="1" sz="900">
              <a:solidFill>
                <a:schemeClr val="dk1"/>
              </a:solidFill>
            </a:endParaRPr>
          </a:p>
          <a:p>
            <a:pPr indent="0" lvl="0" marL="0" rtl="0" algn="ctr">
              <a:spcBef>
                <a:spcPts val="0"/>
              </a:spcBef>
              <a:spcAft>
                <a:spcPts val="0"/>
              </a:spcAft>
              <a:buNone/>
            </a:pPr>
            <a:r>
              <a:t/>
            </a:r>
            <a:endParaRPr b="1" sz="900"/>
          </a:p>
        </p:txBody>
      </p:sp>
      <p:sp>
        <p:nvSpPr>
          <p:cNvPr id="230" name="Google Shape;230;p27"/>
          <p:cNvSpPr/>
          <p:nvPr/>
        </p:nvSpPr>
        <p:spPr>
          <a:xfrm>
            <a:off x="1827050" y="4971058"/>
            <a:ext cx="1268400" cy="158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000" u="sng">
              <a:solidFill>
                <a:schemeClr val="dk1"/>
              </a:solidFill>
            </a:endParaRPr>
          </a:p>
          <a:p>
            <a:pPr indent="0" lvl="0" marL="0" rtl="0" algn="ctr">
              <a:spcBef>
                <a:spcPts val="0"/>
              </a:spcBef>
              <a:spcAft>
                <a:spcPts val="0"/>
              </a:spcAft>
              <a:buNone/>
            </a:pPr>
            <a:r>
              <a:rPr i="1" lang="ca" sz="1000" u="sng">
                <a:solidFill>
                  <a:schemeClr val="dk1"/>
                </a:solidFill>
              </a:rPr>
              <a:t>Total nº AA</a:t>
            </a:r>
            <a:endParaRPr i="1" sz="1000" u="sng">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36" name="Google Shape;236;p28"/>
          <p:cNvSpPr/>
          <p:nvPr/>
        </p:nvSpPr>
        <p:spPr>
          <a:xfrm>
            <a:off x="5871000" y="130556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237" name="Google Shape;237;p28"/>
          <p:cNvSpPr txBox="1"/>
          <p:nvPr/>
        </p:nvSpPr>
        <p:spPr>
          <a:xfrm>
            <a:off x="5729100" y="17078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GO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pic>
        <p:nvPicPr>
          <p:cNvPr id="238" name="Google Shape;238;p28"/>
          <p:cNvPicPr preferRelativeResize="0"/>
          <p:nvPr/>
        </p:nvPicPr>
        <p:blipFill rotWithShape="1">
          <a:blip r:embed="rId3">
            <a:alphaModFix/>
          </a:blip>
          <a:srcRect b="0" l="7578" r="0" t="5793"/>
          <a:stretch/>
        </p:blipFill>
        <p:spPr>
          <a:xfrm>
            <a:off x="0" y="1425325"/>
            <a:ext cx="6582001" cy="1624951"/>
          </a:xfrm>
          <a:prstGeom prst="rect">
            <a:avLst/>
          </a:prstGeom>
          <a:noFill/>
          <a:ln>
            <a:noFill/>
          </a:ln>
        </p:spPr>
      </p:pic>
      <p:sp>
        <p:nvSpPr>
          <p:cNvPr id="239" name="Google Shape;239;p28"/>
          <p:cNvSpPr txBox="1"/>
          <p:nvPr/>
        </p:nvSpPr>
        <p:spPr>
          <a:xfrm>
            <a:off x="9491800" y="2355650"/>
            <a:ext cx="49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0" name="Google Shape;240;p28"/>
          <p:cNvPicPr preferRelativeResize="0"/>
          <p:nvPr/>
        </p:nvPicPr>
        <p:blipFill>
          <a:blip r:embed="rId4">
            <a:alphaModFix/>
          </a:blip>
          <a:stretch>
            <a:fillRect/>
          </a:stretch>
        </p:blipFill>
        <p:spPr>
          <a:xfrm>
            <a:off x="1622775" y="3308359"/>
            <a:ext cx="7432750" cy="1800117"/>
          </a:xfrm>
          <a:prstGeom prst="rect">
            <a:avLst/>
          </a:prstGeom>
          <a:noFill/>
          <a:ln>
            <a:noFill/>
          </a:ln>
        </p:spPr>
      </p:pic>
      <p:sp>
        <p:nvSpPr>
          <p:cNvPr id="241" name="Google Shape;241;p28"/>
          <p:cNvSpPr txBox="1"/>
          <p:nvPr/>
        </p:nvSpPr>
        <p:spPr>
          <a:xfrm>
            <a:off x="1498050" y="1025125"/>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Biological process</a:t>
            </a:r>
            <a:endParaRPr b="1" i="1"/>
          </a:p>
        </p:txBody>
      </p:sp>
      <p:sp>
        <p:nvSpPr>
          <p:cNvPr id="242" name="Google Shape;242;p28"/>
          <p:cNvSpPr txBox="1"/>
          <p:nvPr/>
        </p:nvSpPr>
        <p:spPr>
          <a:xfrm>
            <a:off x="3475238" y="3050275"/>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Molecular function</a:t>
            </a:r>
            <a:endParaRPr b="1" i="1"/>
          </a:p>
        </p:txBody>
      </p:sp>
      <p:cxnSp>
        <p:nvCxnSpPr>
          <p:cNvPr id="243" name="Google Shape;243;p28"/>
          <p:cNvCxnSpPr/>
          <p:nvPr/>
        </p:nvCxnSpPr>
        <p:spPr>
          <a:xfrm>
            <a:off x="736725" y="2039000"/>
            <a:ext cx="804600" cy="0"/>
          </a:xfrm>
          <a:prstGeom prst="straightConnector1">
            <a:avLst/>
          </a:prstGeom>
          <a:noFill/>
          <a:ln cap="flat" cmpd="sng" w="19050">
            <a:solidFill>
              <a:srgbClr val="38761D"/>
            </a:solidFill>
            <a:prstDash val="solid"/>
            <a:round/>
            <a:headEnd len="med" w="med" type="none"/>
            <a:tailEnd len="med" w="med" type="none"/>
          </a:ln>
        </p:spPr>
      </p:cxnSp>
      <p:sp>
        <p:nvSpPr>
          <p:cNvPr id="244" name="Google Shape;244;p28"/>
          <p:cNvSpPr txBox="1"/>
          <p:nvPr/>
        </p:nvSpPr>
        <p:spPr>
          <a:xfrm>
            <a:off x="58350" y="4831575"/>
            <a:ext cx="282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600"/>
              <a:t>*in green, enrichment categories with several neoplasic genesets</a:t>
            </a:r>
            <a:endParaRPr sz="600"/>
          </a:p>
        </p:txBody>
      </p:sp>
      <p:pic>
        <p:nvPicPr>
          <p:cNvPr id="245" name="Google Shape;245;p28"/>
          <p:cNvPicPr preferRelativeResize="0"/>
          <p:nvPr/>
        </p:nvPicPr>
        <p:blipFill rotWithShape="1">
          <a:blip r:embed="rId4">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51" name="Google Shape;251;p29"/>
          <p:cNvSpPr txBox="1"/>
          <p:nvPr/>
        </p:nvSpPr>
        <p:spPr>
          <a:xfrm>
            <a:off x="9491800" y="2355650"/>
            <a:ext cx="492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2" name="Google Shape;252;p29"/>
          <p:cNvPicPr preferRelativeResize="0"/>
          <p:nvPr/>
        </p:nvPicPr>
        <p:blipFill rotWithShape="1">
          <a:blip r:embed="rId3">
            <a:alphaModFix/>
          </a:blip>
          <a:srcRect b="0" l="9338" r="0" t="6942"/>
          <a:stretch/>
        </p:blipFill>
        <p:spPr>
          <a:xfrm>
            <a:off x="77750" y="1534900"/>
            <a:ext cx="6273172" cy="1578375"/>
          </a:xfrm>
          <a:prstGeom prst="rect">
            <a:avLst/>
          </a:prstGeom>
          <a:noFill/>
          <a:ln>
            <a:noFill/>
          </a:ln>
        </p:spPr>
      </p:pic>
      <p:sp>
        <p:nvSpPr>
          <p:cNvPr id="253" name="Google Shape;253;p29"/>
          <p:cNvSpPr/>
          <p:nvPr/>
        </p:nvSpPr>
        <p:spPr>
          <a:xfrm>
            <a:off x="5871000" y="130556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254" name="Google Shape;254;p29"/>
          <p:cNvSpPr txBox="1"/>
          <p:nvPr/>
        </p:nvSpPr>
        <p:spPr>
          <a:xfrm>
            <a:off x="5729100" y="17078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Pathway and disease</a:t>
            </a:r>
            <a:r>
              <a:rPr i="1" lang="ca" sz="1100"/>
              <a:t>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255" name="Google Shape;255;p29"/>
          <p:cNvSpPr txBox="1"/>
          <p:nvPr/>
        </p:nvSpPr>
        <p:spPr>
          <a:xfrm>
            <a:off x="1326875" y="1134700"/>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KEGG 2021: Biological pathways</a:t>
            </a:r>
            <a:endParaRPr b="1" i="1"/>
          </a:p>
        </p:txBody>
      </p:sp>
      <p:pic>
        <p:nvPicPr>
          <p:cNvPr id="256" name="Google Shape;256;p29"/>
          <p:cNvPicPr preferRelativeResize="0"/>
          <p:nvPr/>
        </p:nvPicPr>
        <p:blipFill rotWithShape="1">
          <a:blip r:embed="rId4">
            <a:alphaModFix/>
          </a:blip>
          <a:srcRect b="0" l="7364" r="0" t="8525"/>
          <a:stretch/>
        </p:blipFill>
        <p:spPr>
          <a:xfrm>
            <a:off x="0" y="3322725"/>
            <a:ext cx="6008602" cy="1436975"/>
          </a:xfrm>
          <a:prstGeom prst="rect">
            <a:avLst/>
          </a:prstGeom>
          <a:noFill/>
          <a:ln>
            <a:noFill/>
          </a:ln>
        </p:spPr>
      </p:pic>
      <p:cxnSp>
        <p:nvCxnSpPr>
          <p:cNvPr id="257" name="Google Shape;257;p29"/>
          <p:cNvCxnSpPr/>
          <p:nvPr/>
        </p:nvCxnSpPr>
        <p:spPr>
          <a:xfrm>
            <a:off x="129100" y="3723350"/>
            <a:ext cx="1206600" cy="1500"/>
          </a:xfrm>
          <a:prstGeom prst="straightConnector1">
            <a:avLst/>
          </a:prstGeom>
          <a:noFill/>
          <a:ln cap="flat" cmpd="sng" w="19050">
            <a:solidFill>
              <a:srgbClr val="38761D"/>
            </a:solidFill>
            <a:prstDash val="solid"/>
            <a:round/>
            <a:headEnd len="med" w="med" type="none"/>
            <a:tailEnd len="med" w="med" type="none"/>
          </a:ln>
        </p:spPr>
      </p:cxnSp>
      <p:pic>
        <p:nvPicPr>
          <p:cNvPr id="258" name="Google Shape;258;p29"/>
          <p:cNvPicPr preferRelativeResize="0"/>
          <p:nvPr/>
        </p:nvPicPr>
        <p:blipFill rotWithShape="1">
          <a:blip r:embed="rId5">
            <a:alphaModFix/>
          </a:blip>
          <a:srcRect b="0" l="0" r="0" t="12372"/>
          <a:stretch/>
        </p:blipFill>
        <p:spPr>
          <a:xfrm>
            <a:off x="3603726" y="4005775"/>
            <a:ext cx="5435924" cy="1060525"/>
          </a:xfrm>
          <a:prstGeom prst="rect">
            <a:avLst/>
          </a:prstGeom>
          <a:noFill/>
          <a:ln>
            <a:noFill/>
          </a:ln>
        </p:spPr>
      </p:pic>
      <p:sp>
        <p:nvSpPr>
          <p:cNvPr id="259" name="Google Shape;259;p29"/>
          <p:cNvSpPr txBox="1"/>
          <p:nvPr/>
        </p:nvSpPr>
        <p:spPr>
          <a:xfrm>
            <a:off x="5339050" y="3359425"/>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Disgenet &amp; OMIM dieseases DB</a:t>
            </a:r>
            <a:endParaRPr b="1" i="1"/>
          </a:p>
        </p:txBody>
      </p:sp>
      <p:cxnSp>
        <p:nvCxnSpPr>
          <p:cNvPr id="260" name="Google Shape;260;p29"/>
          <p:cNvCxnSpPr/>
          <p:nvPr/>
        </p:nvCxnSpPr>
        <p:spPr>
          <a:xfrm>
            <a:off x="5512225" y="4666375"/>
            <a:ext cx="427200" cy="4200"/>
          </a:xfrm>
          <a:prstGeom prst="straightConnector1">
            <a:avLst/>
          </a:prstGeom>
          <a:noFill/>
          <a:ln cap="flat" cmpd="sng" w="19050">
            <a:solidFill>
              <a:srgbClr val="38761D"/>
            </a:solidFill>
            <a:prstDash val="solid"/>
            <a:round/>
            <a:headEnd len="med" w="med" type="none"/>
            <a:tailEnd len="med" w="med" type="none"/>
          </a:ln>
        </p:spPr>
      </p:cxnSp>
      <p:sp>
        <p:nvSpPr>
          <p:cNvPr id="261" name="Google Shape;261;p29"/>
          <p:cNvSpPr txBox="1"/>
          <p:nvPr/>
        </p:nvSpPr>
        <p:spPr>
          <a:xfrm>
            <a:off x="58350" y="4831575"/>
            <a:ext cx="282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600"/>
              <a:t>*in green, enrichment categories with several neoplasic genesets</a:t>
            </a:r>
            <a:endParaRPr sz="600"/>
          </a:p>
        </p:txBody>
      </p:sp>
      <p:pic>
        <p:nvPicPr>
          <p:cNvPr id="262" name="Google Shape;262;p29"/>
          <p:cNvPicPr preferRelativeResize="0"/>
          <p:nvPr/>
        </p:nvPicPr>
        <p:blipFill rotWithShape="1">
          <a:blip r:embed="rId6">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68" name="Google Shape;268;p30"/>
          <p:cNvSpPr txBox="1"/>
          <p:nvPr/>
        </p:nvSpPr>
        <p:spPr>
          <a:xfrm>
            <a:off x="394400" y="1174625"/>
            <a:ext cx="358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Neoplasia</a:t>
            </a:r>
            <a:r>
              <a:rPr b="1" i="1" lang="ca"/>
              <a:t> measurements</a:t>
            </a:r>
            <a:endParaRPr b="1" i="1"/>
          </a:p>
        </p:txBody>
      </p:sp>
      <p:graphicFrame>
        <p:nvGraphicFramePr>
          <p:cNvPr id="269" name="Google Shape;269;p30"/>
          <p:cNvGraphicFramePr/>
          <p:nvPr/>
        </p:nvGraphicFramePr>
        <p:xfrm>
          <a:off x="190550" y="1890250"/>
          <a:ext cx="3000000" cy="3000000"/>
        </p:xfrm>
        <a:graphic>
          <a:graphicData uri="http://schemas.openxmlformats.org/drawingml/2006/table">
            <a:tbl>
              <a:tblPr>
                <a:noFill/>
                <a:tableStyleId>{D08C6294-BD02-4E67-A3E4-51329BF13DF9}</a:tableStyleId>
              </a:tblPr>
              <a:tblGrid>
                <a:gridCol w="1127075"/>
                <a:gridCol w="1527625"/>
                <a:gridCol w="1569225"/>
              </a:tblGrid>
              <a:tr h="365725">
                <a:tc>
                  <a:txBody>
                    <a:bodyPr/>
                    <a:lstStyle/>
                    <a:p>
                      <a:pPr indent="0" lvl="0" marL="0" rtl="0" algn="ctr">
                        <a:spcBef>
                          <a:spcPts val="0"/>
                        </a:spcBef>
                        <a:spcAft>
                          <a:spcPts val="0"/>
                        </a:spcAft>
                        <a:buNone/>
                      </a:pPr>
                      <a:r>
                        <a:t/>
                      </a:r>
                      <a:endParaRPr b="1" sz="1200"/>
                    </a:p>
                  </a:txBody>
                  <a:tcPr marT="91425" marB="91425" marR="91425" marL="91425"/>
                </a:tc>
                <a:tc>
                  <a:txBody>
                    <a:bodyPr/>
                    <a:lstStyle/>
                    <a:p>
                      <a:pPr indent="0" lvl="0" marL="0" rtl="0" algn="ctr">
                        <a:spcBef>
                          <a:spcPts val="0"/>
                        </a:spcBef>
                        <a:spcAft>
                          <a:spcPts val="0"/>
                        </a:spcAft>
                        <a:buNone/>
                      </a:pPr>
                      <a:r>
                        <a:rPr b="1" i="1" lang="ca" sz="1200"/>
                        <a:t>Top species</a:t>
                      </a:r>
                      <a:endParaRPr b="1" i="1" sz="1200"/>
                    </a:p>
                  </a:txBody>
                  <a:tcPr marT="91425" marB="91425" marR="91425" marL="91425"/>
                </a:tc>
                <a:tc>
                  <a:txBody>
                    <a:bodyPr/>
                    <a:lstStyle/>
                    <a:p>
                      <a:pPr indent="0" lvl="0" marL="0" rtl="0" algn="ctr">
                        <a:spcBef>
                          <a:spcPts val="0"/>
                        </a:spcBef>
                        <a:spcAft>
                          <a:spcPts val="0"/>
                        </a:spcAft>
                        <a:buNone/>
                      </a:pPr>
                      <a:r>
                        <a:rPr b="1" i="1" lang="ca" sz="1200"/>
                        <a:t>Bottom species</a:t>
                      </a:r>
                      <a:endParaRPr b="1" i="1" sz="1200"/>
                    </a:p>
                  </a:txBody>
                  <a:tcPr marT="91425" marB="91425" marR="91425" marL="91425"/>
                </a:tc>
              </a:tr>
              <a:tr h="1036300">
                <a:tc>
                  <a:txBody>
                    <a:bodyPr/>
                    <a:lstStyle/>
                    <a:p>
                      <a:pPr indent="0" lvl="0" marL="0" rtl="0" algn="l">
                        <a:spcBef>
                          <a:spcPts val="0"/>
                        </a:spcBef>
                        <a:spcAft>
                          <a:spcPts val="0"/>
                        </a:spcAft>
                        <a:buNone/>
                      </a:pPr>
                      <a:r>
                        <a:rPr b="1" lang="ca" sz="1000">
                          <a:solidFill>
                            <a:srgbClr val="85200C"/>
                          </a:solidFill>
                        </a:rPr>
                        <a:t>Neoplasia</a:t>
                      </a:r>
                      <a:r>
                        <a:rPr b="1" lang="ca" sz="1000">
                          <a:solidFill>
                            <a:srgbClr val="85200C"/>
                          </a:solidFill>
                        </a:rPr>
                        <a:t> prevalence</a:t>
                      </a:r>
                      <a:endParaRPr b="1" sz="1000">
                        <a:solidFill>
                          <a:srgbClr val="85200C"/>
                        </a:solidFill>
                      </a:endParaRPr>
                    </a:p>
                  </a:txBody>
                  <a:tcPr marT="91425" marB="91425" marR="91425" marL="91425"/>
                </a:tc>
                <a:tc>
                  <a:txBody>
                    <a:bodyPr/>
                    <a:lstStyle/>
                    <a:p>
                      <a:pPr indent="0" lvl="0" marL="0" rtl="0" algn="l">
                        <a:spcBef>
                          <a:spcPts val="0"/>
                        </a:spcBef>
                        <a:spcAft>
                          <a:spcPts val="0"/>
                        </a:spcAft>
                        <a:buNone/>
                      </a:pPr>
                      <a:r>
                        <a:rPr b="1" lang="ca" sz="800">
                          <a:solidFill>
                            <a:srgbClr val="57D71E"/>
                          </a:solidFill>
                        </a:rPr>
                        <a:t>Cebus apella</a:t>
                      </a:r>
                      <a:endParaRPr b="1" sz="800">
                        <a:solidFill>
                          <a:srgbClr val="B45F06"/>
                        </a:solidFill>
                      </a:endParaRPr>
                    </a:p>
                    <a:p>
                      <a:pPr indent="0" lvl="0" marL="0" rtl="0" algn="l">
                        <a:spcBef>
                          <a:spcPts val="0"/>
                        </a:spcBef>
                        <a:spcAft>
                          <a:spcPts val="0"/>
                        </a:spcAft>
                        <a:buNone/>
                      </a:pPr>
                      <a:r>
                        <a:rPr b="1" lang="ca" sz="800">
                          <a:solidFill>
                            <a:srgbClr val="B45F06"/>
                          </a:solidFill>
                        </a:rPr>
                        <a:t>Eulemur mongoz</a:t>
                      </a:r>
                      <a:endParaRPr b="1" sz="800">
                        <a:solidFill>
                          <a:srgbClr val="B45F06"/>
                        </a:solidFill>
                      </a:endParaRPr>
                    </a:p>
                    <a:p>
                      <a:pPr indent="0" lvl="0" marL="0" rtl="0" algn="l">
                        <a:spcBef>
                          <a:spcPts val="0"/>
                        </a:spcBef>
                        <a:spcAft>
                          <a:spcPts val="0"/>
                        </a:spcAft>
                        <a:buNone/>
                      </a:pPr>
                      <a:r>
                        <a:rPr b="1" lang="ca" sz="800">
                          <a:solidFill>
                            <a:srgbClr val="9B855A"/>
                          </a:solidFill>
                        </a:rPr>
                        <a:t>Microcebus murinus</a:t>
                      </a:r>
                      <a:endParaRPr b="1" sz="800">
                        <a:solidFill>
                          <a:srgbClr val="9B855A"/>
                        </a:solidFill>
                      </a:endParaRPr>
                    </a:p>
                    <a:p>
                      <a:pPr indent="0" lvl="0" marL="0" rtl="0" algn="l">
                        <a:spcBef>
                          <a:spcPts val="0"/>
                        </a:spcBef>
                        <a:spcAft>
                          <a:spcPts val="0"/>
                        </a:spcAft>
                        <a:buNone/>
                      </a:pPr>
                      <a:r>
                        <a:t/>
                      </a:r>
                      <a:endParaRPr b="1" sz="800">
                        <a:solidFill>
                          <a:srgbClr val="B45F06"/>
                        </a:solidFill>
                      </a:endParaRPr>
                    </a:p>
                    <a:p>
                      <a:pPr indent="0" lvl="0" marL="0" rtl="0" algn="l">
                        <a:spcBef>
                          <a:spcPts val="0"/>
                        </a:spcBef>
                        <a:spcAft>
                          <a:spcPts val="0"/>
                        </a:spcAft>
                        <a:buNone/>
                      </a:pPr>
                      <a:r>
                        <a:t/>
                      </a:r>
                      <a:endParaRPr b="1" sz="800">
                        <a:solidFill>
                          <a:srgbClr val="B45F06"/>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ca" sz="800">
                          <a:solidFill>
                            <a:srgbClr val="A3AF2D"/>
                          </a:solidFill>
                        </a:rPr>
                        <a:t>Colobus guereza</a:t>
                      </a:r>
                      <a:endParaRPr b="1" sz="800">
                        <a:solidFill>
                          <a:srgbClr val="A3AF2D"/>
                        </a:solidFill>
                      </a:endParaRPr>
                    </a:p>
                    <a:p>
                      <a:pPr indent="0" lvl="0" marL="0" rtl="0" algn="l">
                        <a:spcBef>
                          <a:spcPts val="0"/>
                        </a:spcBef>
                        <a:spcAft>
                          <a:spcPts val="0"/>
                        </a:spcAft>
                        <a:buClr>
                          <a:schemeClr val="dk1"/>
                        </a:buClr>
                        <a:buSzPts val="1100"/>
                        <a:buFont typeface="Arial"/>
                        <a:buNone/>
                      </a:pPr>
                      <a:r>
                        <a:rPr b="1" lang="ca" sz="800">
                          <a:solidFill>
                            <a:srgbClr val="A3AF2D"/>
                          </a:solidFill>
                        </a:rPr>
                        <a:t>Macaca fuscata</a:t>
                      </a:r>
                      <a:endParaRPr b="1" sz="800">
                        <a:solidFill>
                          <a:srgbClr val="A3AF2D"/>
                        </a:solidFill>
                      </a:endParaRPr>
                    </a:p>
                    <a:p>
                      <a:pPr indent="0" lvl="0" marL="0" rtl="0" algn="l">
                        <a:spcBef>
                          <a:spcPts val="0"/>
                        </a:spcBef>
                        <a:spcAft>
                          <a:spcPts val="0"/>
                        </a:spcAft>
                        <a:buClr>
                          <a:srgbClr val="000000"/>
                        </a:buClr>
                        <a:buSzPts val="1100"/>
                        <a:buFont typeface="Arial"/>
                        <a:buNone/>
                      </a:pPr>
                      <a:r>
                        <a:rPr b="1" lang="ca" sz="800">
                          <a:solidFill>
                            <a:srgbClr val="A3AF2D"/>
                          </a:solidFill>
                        </a:rPr>
                        <a:t>Macaca silenus</a:t>
                      </a:r>
                      <a:endParaRPr b="1" sz="800">
                        <a:solidFill>
                          <a:srgbClr val="A3AF2D"/>
                        </a:solidFill>
                      </a:endParaRPr>
                    </a:p>
                    <a:p>
                      <a:pPr indent="0" lvl="0" marL="0" rtl="0" algn="l">
                        <a:spcBef>
                          <a:spcPts val="0"/>
                        </a:spcBef>
                        <a:spcAft>
                          <a:spcPts val="0"/>
                        </a:spcAft>
                        <a:buClr>
                          <a:srgbClr val="000000"/>
                        </a:buClr>
                        <a:buSzPts val="1100"/>
                        <a:buFont typeface="Arial"/>
                        <a:buNone/>
                      </a:pPr>
                      <a:r>
                        <a:rPr b="1" lang="ca" sz="800">
                          <a:solidFill>
                            <a:srgbClr val="2B925F"/>
                          </a:solidFill>
                        </a:rPr>
                        <a:t>Gorilla gorilla</a:t>
                      </a:r>
                      <a:endParaRPr b="1" sz="800">
                        <a:solidFill>
                          <a:srgbClr val="2B925F"/>
                        </a:solidFill>
                      </a:endParaRPr>
                    </a:p>
                    <a:p>
                      <a:pPr indent="0" lvl="0" marL="0" rtl="0" algn="l">
                        <a:spcBef>
                          <a:spcPts val="0"/>
                        </a:spcBef>
                        <a:spcAft>
                          <a:spcPts val="0"/>
                        </a:spcAft>
                        <a:buClr>
                          <a:srgbClr val="000000"/>
                        </a:buClr>
                        <a:buSzPts val="1100"/>
                        <a:buFont typeface="Arial"/>
                        <a:buNone/>
                      </a:pPr>
                      <a:r>
                        <a:rPr b="1" lang="ca" sz="800">
                          <a:solidFill>
                            <a:srgbClr val="674EA7"/>
                          </a:solidFill>
                        </a:rPr>
                        <a:t>Propithecus coquereli</a:t>
                      </a:r>
                      <a:endParaRPr b="1" sz="800">
                        <a:solidFill>
                          <a:srgbClr val="674EA7"/>
                        </a:solidFill>
                      </a:endParaRPr>
                    </a:p>
                    <a:p>
                      <a:pPr indent="0" lvl="0" marL="0" rtl="0" algn="l">
                        <a:spcBef>
                          <a:spcPts val="0"/>
                        </a:spcBef>
                        <a:spcAft>
                          <a:spcPts val="0"/>
                        </a:spcAft>
                        <a:buClr>
                          <a:srgbClr val="000000"/>
                        </a:buClr>
                        <a:buSzPts val="1100"/>
                        <a:buFont typeface="Arial"/>
                        <a:buNone/>
                      </a:pPr>
                      <a:r>
                        <a:rPr b="1" lang="ca" sz="800">
                          <a:solidFill>
                            <a:srgbClr val="57D71E"/>
                          </a:solidFill>
                        </a:rPr>
                        <a:t>Samiri sciureus</a:t>
                      </a:r>
                      <a:endParaRPr b="1" sz="800">
                        <a:solidFill>
                          <a:srgbClr val="57D71E"/>
                        </a:solidFill>
                      </a:endParaRPr>
                    </a:p>
                    <a:p>
                      <a:pPr indent="0" lvl="0" marL="0" rtl="0" algn="l">
                        <a:spcBef>
                          <a:spcPts val="0"/>
                        </a:spcBef>
                        <a:spcAft>
                          <a:spcPts val="0"/>
                        </a:spcAft>
                        <a:buClr>
                          <a:srgbClr val="000000"/>
                        </a:buClr>
                        <a:buSzPts val="1100"/>
                        <a:buFont typeface="Arial"/>
                        <a:buNone/>
                      </a:pPr>
                      <a:r>
                        <a:rPr b="1" lang="ca" sz="800">
                          <a:solidFill>
                            <a:srgbClr val="6D9EEB"/>
                          </a:solidFill>
                        </a:rPr>
                        <a:t>Galago moholi</a:t>
                      </a:r>
                      <a:endParaRPr b="1" sz="800">
                        <a:solidFill>
                          <a:srgbClr val="6D9EEB"/>
                        </a:solidFill>
                      </a:endParaRPr>
                    </a:p>
                  </a:txBody>
                  <a:tcPr marT="91425" marB="91425" marR="91425" marL="91425"/>
                </a:tc>
              </a:tr>
            </a:tbl>
          </a:graphicData>
        </a:graphic>
      </p:graphicFrame>
      <p:sp>
        <p:nvSpPr>
          <p:cNvPr id="270" name="Google Shape;270;p30"/>
          <p:cNvSpPr/>
          <p:nvPr/>
        </p:nvSpPr>
        <p:spPr>
          <a:xfrm>
            <a:off x="5594200" y="1266600"/>
            <a:ext cx="3041700" cy="498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a:t>AA discovery + individual validation</a:t>
            </a:r>
            <a:endParaRPr b="1" i="1"/>
          </a:p>
        </p:txBody>
      </p:sp>
      <p:sp>
        <p:nvSpPr>
          <p:cNvPr id="271" name="Google Shape;271;p30"/>
          <p:cNvSpPr txBox="1"/>
          <p:nvPr/>
        </p:nvSpPr>
        <p:spPr>
          <a:xfrm>
            <a:off x="257875" y="3649625"/>
            <a:ext cx="422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2,261</a:t>
            </a:r>
            <a:r>
              <a:rPr b="1" i="1" lang="ca"/>
              <a:t> gene discoveries</a:t>
            </a:r>
            <a:r>
              <a:rPr lang="ca"/>
              <a:t> out of 16,343 alignments</a:t>
            </a:r>
            <a:endParaRPr/>
          </a:p>
          <a:p>
            <a:pPr indent="0" lvl="0" marL="0" rtl="0" algn="l">
              <a:spcBef>
                <a:spcPts val="0"/>
              </a:spcBef>
              <a:spcAft>
                <a:spcPts val="0"/>
              </a:spcAft>
              <a:buNone/>
            </a:pPr>
            <a:r>
              <a:rPr i="1" lang="ca"/>
              <a:t>3,939 AA discovered</a:t>
            </a:r>
            <a:endParaRPr i="1"/>
          </a:p>
        </p:txBody>
      </p:sp>
      <p:pic>
        <p:nvPicPr>
          <p:cNvPr id="272" name="Google Shape;272;p30"/>
          <p:cNvPicPr preferRelativeResize="0"/>
          <p:nvPr/>
        </p:nvPicPr>
        <p:blipFill rotWithShape="1">
          <a:blip r:embed="rId3">
            <a:alphaModFix/>
          </a:blip>
          <a:srcRect b="0" l="76015" r="0" t="0"/>
          <a:stretch/>
        </p:blipFill>
        <p:spPr>
          <a:xfrm>
            <a:off x="4546825" y="1523475"/>
            <a:ext cx="915049" cy="2708651"/>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73" name="Google Shape;273;p30"/>
          <p:cNvPicPr preferRelativeResize="0"/>
          <p:nvPr/>
        </p:nvPicPr>
        <p:blipFill>
          <a:blip r:embed="rId4">
            <a:alphaModFix/>
          </a:blip>
          <a:stretch>
            <a:fillRect/>
          </a:stretch>
        </p:blipFill>
        <p:spPr>
          <a:xfrm>
            <a:off x="5526824" y="2076775"/>
            <a:ext cx="3377325" cy="19216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279" name="Google Shape;279;p31"/>
          <p:cNvSpPr/>
          <p:nvPr/>
        </p:nvSpPr>
        <p:spPr>
          <a:xfrm>
            <a:off x="5471850" y="2079125"/>
            <a:ext cx="3131100" cy="2646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a:t>Amino Acid association excess</a:t>
            </a:r>
            <a:endParaRPr b="1" i="1"/>
          </a:p>
        </p:txBody>
      </p:sp>
      <p:sp>
        <p:nvSpPr>
          <p:cNvPr id="280" name="Google Shape;280;p31"/>
          <p:cNvSpPr txBox="1"/>
          <p:nvPr/>
        </p:nvSpPr>
        <p:spPr>
          <a:xfrm>
            <a:off x="5548275" y="2619365"/>
            <a:ext cx="250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ca">
                <a:solidFill>
                  <a:srgbClr val="274E13"/>
                </a:solidFill>
              </a:rPr>
              <a:t>Observed nº aa discovered</a:t>
            </a:r>
            <a:endParaRPr i="1">
              <a:solidFill>
                <a:srgbClr val="274E13"/>
              </a:solidFill>
            </a:endParaRPr>
          </a:p>
          <a:p>
            <a:pPr indent="0" lvl="0" marL="0" rtl="0" algn="l">
              <a:spcBef>
                <a:spcPts val="0"/>
              </a:spcBef>
              <a:spcAft>
                <a:spcPts val="0"/>
              </a:spcAft>
              <a:buNone/>
            </a:pPr>
            <a:r>
              <a:rPr i="1" lang="ca">
                <a:solidFill>
                  <a:srgbClr val="660000"/>
                </a:solidFill>
              </a:rPr>
              <a:t>&lt;0.05 significance area</a:t>
            </a:r>
            <a:endParaRPr i="1">
              <a:solidFill>
                <a:srgbClr val="660000"/>
              </a:solidFill>
            </a:endParaRPr>
          </a:p>
          <a:p>
            <a:pPr indent="0" lvl="0" marL="0" rtl="0" algn="l">
              <a:spcBef>
                <a:spcPts val="0"/>
              </a:spcBef>
              <a:spcAft>
                <a:spcPts val="0"/>
              </a:spcAft>
              <a:buNone/>
            </a:pPr>
            <a:r>
              <a:t/>
            </a:r>
            <a:endParaRPr/>
          </a:p>
        </p:txBody>
      </p:sp>
      <p:sp>
        <p:nvSpPr>
          <p:cNvPr id="281" name="Google Shape;281;p31"/>
          <p:cNvSpPr txBox="1"/>
          <p:nvPr/>
        </p:nvSpPr>
        <p:spPr>
          <a:xfrm>
            <a:off x="1861400" y="1617425"/>
            <a:ext cx="1902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900">
                <a:solidFill>
                  <a:schemeClr val="dk1"/>
                </a:solidFill>
              </a:rPr>
              <a:t>Neoplasia prevalence</a:t>
            </a:r>
            <a:endParaRPr b="1" sz="900">
              <a:solidFill>
                <a:schemeClr val="dk1"/>
              </a:solidFill>
            </a:endParaRPr>
          </a:p>
          <a:p>
            <a:pPr indent="0" lvl="0" marL="0" rtl="0" algn="ctr">
              <a:spcBef>
                <a:spcPts val="0"/>
              </a:spcBef>
              <a:spcAft>
                <a:spcPts val="0"/>
              </a:spcAft>
              <a:buNone/>
            </a:pPr>
            <a:r>
              <a:t/>
            </a:r>
            <a:endParaRPr b="1" sz="900"/>
          </a:p>
        </p:txBody>
      </p:sp>
      <p:pic>
        <p:nvPicPr>
          <p:cNvPr id="282" name="Google Shape;282;p31"/>
          <p:cNvPicPr preferRelativeResize="0"/>
          <p:nvPr/>
        </p:nvPicPr>
        <p:blipFill rotWithShape="1">
          <a:blip r:embed="rId3">
            <a:alphaModFix/>
          </a:blip>
          <a:srcRect b="2855" l="50275" r="0" t="53354"/>
          <a:stretch/>
        </p:blipFill>
        <p:spPr>
          <a:xfrm>
            <a:off x="929625" y="2011150"/>
            <a:ext cx="3766452" cy="2103651"/>
          </a:xfrm>
          <a:prstGeom prst="rect">
            <a:avLst/>
          </a:prstGeom>
          <a:noFill/>
          <a:ln>
            <a:noFill/>
          </a:ln>
          <a:effectLst>
            <a:outerShdw blurRad="57150" rotWithShape="0" algn="bl" dir="5400000" dist="19050">
              <a:srgbClr val="000000">
                <a:alpha val="50000"/>
              </a:srgbClr>
            </a:outerShdw>
          </a:effectLst>
        </p:spPr>
      </p:pic>
      <p:sp>
        <p:nvSpPr>
          <p:cNvPr id="283" name="Google Shape;283;p31"/>
          <p:cNvSpPr/>
          <p:nvPr/>
        </p:nvSpPr>
        <p:spPr>
          <a:xfrm>
            <a:off x="2210250" y="4220500"/>
            <a:ext cx="1268400" cy="211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000" u="sng">
              <a:solidFill>
                <a:schemeClr val="dk1"/>
              </a:solidFill>
            </a:endParaRPr>
          </a:p>
          <a:p>
            <a:pPr indent="0" lvl="0" marL="0" rtl="0" algn="ctr">
              <a:spcBef>
                <a:spcPts val="0"/>
              </a:spcBef>
              <a:spcAft>
                <a:spcPts val="0"/>
              </a:spcAft>
              <a:buClr>
                <a:schemeClr val="dk1"/>
              </a:buClr>
              <a:buSzPts val="1100"/>
              <a:buFont typeface="Arial"/>
              <a:buNone/>
            </a:pPr>
            <a:r>
              <a:rPr i="1" lang="ca" sz="1000" u="sng">
                <a:solidFill>
                  <a:schemeClr val="dk1"/>
                </a:solidFill>
              </a:rPr>
              <a:t>Total nº AA</a:t>
            </a:r>
            <a:endParaRPr i="1" sz="1000" u="sng">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nvSpPr>
        <p:spPr>
          <a:xfrm>
            <a:off x="280200" y="210375"/>
            <a:ext cx="6957000" cy="520200"/>
          </a:xfrm>
          <a:prstGeom prst="rect">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ca" sz="2300"/>
              <a:t>Neoplasm proportions </a:t>
            </a:r>
            <a:r>
              <a:rPr lang="ca" sz="2300"/>
              <a:t>as phenotypes of interest</a:t>
            </a:r>
            <a:endParaRPr sz="2300">
              <a:solidFill>
                <a:srgbClr val="000000"/>
              </a:solidFill>
            </a:endParaRPr>
          </a:p>
        </p:txBody>
      </p:sp>
      <p:sp>
        <p:nvSpPr>
          <p:cNvPr id="62" name="Google Shape;62;p14"/>
          <p:cNvSpPr txBox="1"/>
          <p:nvPr/>
        </p:nvSpPr>
        <p:spPr>
          <a:xfrm>
            <a:off x="477925" y="1010075"/>
            <a:ext cx="3526500"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nvSpPr>
        <p:spPr>
          <a:xfrm>
            <a:off x="477925" y="1259500"/>
            <a:ext cx="3328800"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280200" y="1101250"/>
            <a:ext cx="5805000"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300"/>
              <a:t>Started working with 3 main clusters of neoplasm rates:</a:t>
            </a:r>
            <a:endParaRPr sz="1300"/>
          </a:p>
          <a:p>
            <a:pPr indent="0" lvl="0" marL="0" rtl="0" algn="l">
              <a:spcBef>
                <a:spcPts val="0"/>
              </a:spcBef>
              <a:spcAft>
                <a:spcPts val="0"/>
              </a:spcAft>
              <a:buNone/>
            </a:pPr>
            <a:r>
              <a:t/>
            </a:r>
            <a:endParaRPr b="1" sz="1300">
              <a:solidFill>
                <a:srgbClr val="980000"/>
              </a:solidFill>
            </a:endParaRPr>
          </a:p>
          <a:p>
            <a:pPr indent="0" lvl="0" marL="457200" rtl="0" algn="l">
              <a:spcBef>
                <a:spcPts val="0"/>
              </a:spcBef>
              <a:spcAft>
                <a:spcPts val="0"/>
              </a:spcAft>
              <a:buClr>
                <a:schemeClr val="dk1"/>
              </a:buClr>
              <a:buSzPts val="1100"/>
              <a:buFont typeface="Arial"/>
              <a:buNone/>
            </a:pPr>
            <a:r>
              <a:rPr b="1" lang="ca" sz="1300">
                <a:solidFill>
                  <a:srgbClr val="980000"/>
                </a:solidFill>
              </a:rPr>
              <a:t>A) General Neoplasia</a:t>
            </a:r>
            <a:endParaRPr b="1" sz="1300">
              <a:solidFill>
                <a:srgbClr val="980000"/>
              </a:solidFill>
            </a:endParaRPr>
          </a:p>
          <a:p>
            <a:pPr indent="0" lvl="0" marL="457200" rtl="0" algn="l">
              <a:spcBef>
                <a:spcPts val="0"/>
              </a:spcBef>
              <a:spcAft>
                <a:spcPts val="0"/>
              </a:spcAft>
              <a:buNone/>
            </a:pPr>
            <a:r>
              <a:rPr b="1" lang="ca" sz="1300">
                <a:solidFill>
                  <a:srgbClr val="980000"/>
                </a:solidFill>
              </a:rPr>
              <a:t>B) Malignancy</a:t>
            </a:r>
            <a:endParaRPr b="1" sz="1300">
              <a:solidFill>
                <a:srgbClr val="980000"/>
              </a:solidFill>
            </a:endParaRPr>
          </a:p>
          <a:p>
            <a:pPr indent="0" lvl="0" marL="457200" rtl="0" algn="l">
              <a:spcBef>
                <a:spcPts val="0"/>
              </a:spcBef>
              <a:spcAft>
                <a:spcPts val="0"/>
              </a:spcAft>
              <a:buClr>
                <a:schemeClr val="dk1"/>
              </a:buClr>
              <a:buSzPts val="1100"/>
              <a:buFont typeface="Arial"/>
              <a:buNone/>
            </a:pPr>
            <a:r>
              <a:rPr b="1" lang="ca" sz="1300">
                <a:solidFill>
                  <a:srgbClr val="980000"/>
                </a:solidFill>
              </a:rPr>
              <a:t>C) Benignancy</a:t>
            </a:r>
            <a:endParaRPr b="1" sz="1300">
              <a:solidFill>
                <a:srgbClr val="980000"/>
              </a:solidFill>
            </a:endParaRPr>
          </a:p>
          <a:p>
            <a:pPr indent="0" lvl="0" marL="0" rtl="0" algn="l">
              <a:spcBef>
                <a:spcPts val="0"/>
              </a:spcBef>
              <a:spcAft>
                <a:spcPts val="0"/>
              </a:spcAft>
              <a:buNone/>
            </a:pPr>
            <a:r>
              <a:t/>
            </a:r>
            <a:endParaRPr b="1"/>
          </a:p>
        </p:txBody>
      </p:sp>
      <p:sp>
        <p:nvSpPr>
          <p:cNvPr id="65" name="Google Shape;65;p14"/>
          <p:cNvSpPr txBox="1"/>
          <p:nvPr/>
        </p:nvSpPr>
        <p:spPr>
          <a:xfrm>
            <a:off x="345700" y="2307850"/>
            <a:ext cx="4498800" cy="24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200">
                <a:solidFill>
                  <a:srgbClr val="000000"/>
                </a:solidFill>
              </a:rPr>
              <a:t>We focus on </a:t>
            </a:r>
            <a:r>
              <a:rPr b="1" lang="ca" sz="1200">
                <a:solidFill>
                  <a:srgbClr val="000000"/>
                </a:solidFill>
              </a:rPr>
              <a:t>protein-coding regions</a:t>
            </a:r>
            <a:r>
              <a:rPr lang="ca" sz="1200"/>
              <a:t> and look at -only- two* potential genomic sources of phenotypic variation:</a:t>
            </a:r>
            <a:r>
              <a:rPr lang="ca" sz="1200">
                <a:solidFill>
                  <a:srgbClr val="000000"/>
                </a:solidFill>
              </a:rPr>
              <a:t> </a:t>
            </a:r>
            <a:endParaRPr sz="1200">
              <a:solidFill>
                <a:srgbClr val="000000"/>
              </a:solidFill>
            </a:endParaRPr>
          </a:p>
          <a:p>
            <a:pPr indent="0" lvl="0" marL="0" rtl="0" algn="l">
              <a:spcBef>
                <a:spcPts val="0"/>
              </a:spcBef>
              <a:spcAft>
                <a:spcPts val="0"/>
              </a:spcAft>
              <a:buNone/>
            </a:pPr>
            <a:r>
              <a:t/>
            </a:r>
            <a:endParaRPr sz="1200"/>
          </a:p>
          <a:p>
            <a:pPr indent="-311150" lvl="0" marL="457200" rtl="0" algn="l">
              <a:spcBef>
                <a:spcPts val="0"/>
              </a:spcBef>
              <a:spcAft>
                <a:spcPts val="0"/>
              </a:spcAft>
              <a:buClr>
                <a:schemeClr val="dk1"/>
              </a:buClr>
              <a:buSzPts val="1300"/>
              <a:buChar char="●"/>
            </a:pPr>
            <a:r>
              <a:rPr lang="ca" sz="1300">
                <a:solidFill>
                  <a:schemeClr val="dk1"/>
                </a:solidFill>
              </a:rPr>
              <a:t>Candidate </a:t>
            </a:r>
            <a:r>
              <a:rPr b="1" lang="ca" sz="1300">
                <a:solidFill>
                  <a:schemeClr val="dk1"/>
                </a:solidFill>
              </a:rPr>
              <a:t>Convergent Amino Acid Substitutions (CAAS)</a:t>
            </a:r>
            <a:r>
              <a:rPr lang="ca" sz="1300">
                <a:solidFill>
                  <a:schemeClr val="dk1"/>
                </a:solidFill>
              </a:rPr>
              <a:t>.</a:t>
            </a:r>
            <a:endParaRPr sz="1300">
              <a:solidFill>
                <a:schemeClr val="dk1"/>
              </a:solidFill>
            </a:endParaRPr>
          </a:p>
          <a:p>
            <a:pPr indent="-311150" lvl="0" marL="457200" rtl="0" algn="l">
              <a:spcBef>
                <a:spcPts val="0"/>
              </a:spcBef>
              <a:spcAft>
                <a:spcPts val="0"/>
              </a:spcAft>
              <a:buClr>
                <a:schemeClr val="dk1"/>
              </a:buClr>
              <a:buSzPts val="1300"/>
              <a:buChar char="●"/>
            </a:pPr>
            <a:r>
              <a:rPr lang="ca" sz="1300">
                <a:solidFill>
                  <a:schemeClr val="dk1"/>
                </a:solidFill>
              </a:rPr>
              <a:t>Correlations between rates of protein evolution and traits, using </a:t>
            </a:r>
            <a:r>
              <a:rPr b="1" lang="ca" sz="1300">
                <a:solidFill>
                  <a:schemeClr val="dk1"/>
                </a:solidFill>
              </a:rPr>
              <a:t>Phylogenetic-Generalized Least Squares (PGLS)</a:t>
            </a:r>
            <a:endParaRPr sz="1300">
              <a:solidFill>
                <a:schemeClr val="dk1"/>
              </a:solidFill>
            </a:endParaRPr>
          </a:p>
          <a:p>
            <a:pPr indent="0" lvl="0" marL="0" rtl="0" algn="l">
              <a:spcBef>
                <a:spcPts val="0"/>
              </a:spcBef>
              <a:spcAft>
                <a:spcPts val="0"/>
              </a:spcAft>
              <a:buNone/>
            </a:pPr>
            <a:r>
              <a:t/>
            </a:r>
            <a:endParaRPr b="1" sz="1200"/>
          </a:p>
          <a:p>
            <a:pPr indent="0" lvl="0" marL="0" rtl="0" algn="l">
              <a:spcBef>
                <a:spcPts val="0"/>
              </a:spcBef>
              <a:spcAft>
                <a:spcPts val="0"/>
              </a:spcAft>
              <a:buNone/>
            </a:pPr>
            <a:r>
              <a:rPr lang="ca" sz="1200"/>
              <a:t>We use a new dataset, with includes only species with &gt;10 observations (more reliability, less diversity of species).</a:t>
            </a:r>
            <a:endParaRPr sz="1200"/>
          </a:p>
        </p:txBody>
      </p:sp>
      <p:pic>
        <p:nvPicPr>
          <p:cNvPr id="66" name="Google Shape;66;p14"/>
          <p:cNvPicPr preferRelativeResize="0"/>
          <p:nvPr/>
        </p:nvPicPr>
        <p:blipFill rotWithShape="1">
          <a:blip r:embed="rId3">
            <a:alphaModFix/>
          </a:blip>
          <a:srcRect b="0" l="21937" r="13558" t="8734"/>
          <a:stretch/>
        </p:blipFill>
        <p:spPr>
          <a:xfrm>
            <a:off x="4711800" y="937850"/>
            <a:ext cx="4432201" cy="3977051"/>
          </a:xfrm>
          <a:prstGeom prst="rect">
            <a:avLst/>
          </a:prstGeom>
          <a:noFill/>
          <a:ln>
            <a:noFill/>
          </a:ln>
        </p:spPr>
      </p:pic>
      <p:sp>
        <p:nvSpPr>
          <p:cNvPr id="67" name="Google Shape;67;p14"/>
          <p:cNvSpPr/>
          <p:nvPr/>
        </p:nvSpPr>
        <p:spPr>
          <a:xfrm>
            <a:off x="5632775" y="1966850"/>
            <a:ext cx="487800" cy="4566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6120575" y="2423450"/>
            <a:ext cx="428700" cy="3777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6475400" y="2751850"/>
            <a:ext cx="310500" cy="309000"/>
          </a:xfrm>
          <a:prstGeom prst="roundRect">
            <a:avLst>
              <a:gd fmla="val 16667" name="adj"/>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6187175" y="2321100"/>
            <a:ext cx="724500" cy="1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1" name="Google Shape;71;p14"/>
          <p:cNvSpPr txBox="1"/>
          <p:nvPr/>
        </p:nvSpPr>
        <p:spPr>
          <a:xfrm>
            <a:off x="6085200" y="1964300"/>
            <a:ext cx="3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800">
                <a:solidFill>
                  <a:srgbClr val="980000"/>
                </a:solidFill>
              </a:rPr>
              <a:t>A</a:t>
            </a:r>
            <a:endParaRPr b="1" sz="1800">
              <a:solidFill>
                <a:srgbClr val="980000"/>
              </a:solidFill>
            </a:endParaRPr>
          </a:p>
        </p:txBody>
      </p:sp>
      <p:sp>
        <p:nvSpPr>
          <p:cNvPr id="72" name="Google Shape;72;p14"/>
          <p:cNvSpPr txBox="1"/>
          <p:nvPr/>
        </p:nvSpPr>
        <p:spPr>
          <a:xfrm>
            <a:off x="6549275" y="2343150"/>
            <a:ext cx="3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800">
                <a:solidFill>
                  <a:srgbClr val="980000"/>
                </a:solidFill>
              </a:rPr>
              <a:t>B</a:t>
            </a:r>
            <a:endParaRPr b="1" sz="2200">
              <a:solidFill>
                <a:srgbClr val="980000"/>
              </a:solidFill>
            </a:endParaRPr>
          </a:p>
        </p:txBody>
      </p:sp>
      <p:sp>
        <p:nvSpPr>
          <p:cNvPr id="73" name="Google Shape;73;p14"/>
          <p:cNvSpPr txBox="1"/>
          <p:nvPr/>
        </p:nvSpPr>
        <p:spPr>
          <a:xfrm>
            <a:off x="6785900" y="2675500"/>
            <a:ext cx="31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800">
                <a:solidFill>
                  <a:srgbClr val="980000"/>
                </a:solidFill>
              </a:rPr>
              <a:t>C</a:t>
            </a:r>
            <a:endParaRPr b="1" sz="1800">
              <a:solidFill>
                <a:srgbClr val="980000"/>
              </a:solidFill>
            </a:endParaRPr>
          </a:p>
        </p:txBody>
      </p:sp>
      <p:sp>
        <p:nvSpPr>
          <p:cNvPr id="74" name="Google Shape;74;p14"/>
          <p:cNvSpPr txBox="1"/>
          <p:nvPr/>
        </p:nvSpPr>
        <p:spPr>
          <a:xfrm>
            <a:off x="269500" y="4631575"/>
            <a:ext cx="337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700"/>
              <a:t>*so there’s lots more to look at!</a:t>
            </a:r>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pic>
        <p:nvPicPr>
          <p:cNvPr id="289" name="Google Shape;289;p32"/>
          <p:cNvPicPr preferRelativeResize="0"/>
          <p:nvPr/>
        </p:nvPicPr>
        <p:blipFill rotWithShape="1">
          <a:blip r:embed="rId3">
            <a:alphaModFix/>
          </a:blip>
          <a:srcRect b="0" l="8088" r="0" t="8240"/>
          <a:stretch/>
        </p:blipFill>
        <p:spPr>
          <a:xfrm>
            <a:off x="0" y="1323501"/>
            <a:ext cx="7489198" cy="1810624"/>
          </a:xfrm>
          <a:prstGeom prst="rect">
            <a:avLst/>
          </a:prstGeom>
          <a:noFill/>
          <a:ln>
            <a:noFill/>
          </a:ln>
        </p:spPr>
      </p:pic>
      <p:sp>
        <p:nvSpPr>
          <p:cNvPr id="290" name="Google Shape;290;p32"/>
          <p:cNvSpPr/>
          <p:nvPr/>
        </p:nvSpPr>
        <p:spPr>
          <a:xfrm>
            <a:off x="5871000" y="130556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291" name="Google Shape;291;p32"/>
          <p:cNvSpPr txBox="1"/>
          <p:nvPr/>
        </p:nvSpPr>
        <p:spPr>
          <a:xfrm>
            <a:off x="5729100" y="17078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GO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292" name="Google Shape;292;p32"/>
          <p:cNvSpPr txBox="1"/>
          <p:nvPr/>
        </p:nvSpPr>
        <p:spPr>
          <a:xfrm>
            <a:off x="1326875" y="923300"/>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ca">
                <a:solidFill>
                  <a:schemeClr val="dk1"/>
                </a:solidFill>
              </a:rPr>
              <a:t>Biological process</a:t>
            </a:r>
            <a:endParaRPr b="1" i="1">
              <a:solidFill>
                <a:schemeClr val="dk1"/>
              </a:solidFill>
            </a:endParaRPr>
          </a:p>
          <a:p>
            <a:pPr indent="0" lvl="0" marL="0" rtl="0" algn="l">
              <a:spcBef>
                <a:spcPts val="0"/>
              </a:spcBef>
              <a:spcAft>
                <a:spcPts val="0"/>
              </a:spcAft>
              <a:buNone/>
            </a:pPr>
            <a:r>
              <a:t/>
            </a:r>
            <a:endParaRPr b="1" i="1"/>
          </a:p>
        </p:txBody>
      </p:sp>
      <p:pic>
        <p:nvPicPr>
          <p:cNvPr id="293" name="Google Shape;293;p32"/>
          <p:cNvPicPr preferRelativeResize="0"/>
          <p:nvPr/>
        </p:nvPicPr>
        <p:blipFill rotWithShape="1">
          <a:blip r:embed="rId4">
            <a:alphaModFix/>
          </a:blip>
          <a:srcRect b="0" l="9608" r="0" t="9057"/>
          <a:stretch/>
        </p:blipFill>
        <p:spPr>
          <a:xfrm>
            <a:off x="1459210" y="3332875"/>
            <a:ext cx="7684792" cy="1810624"/>
          </a:xfrm>
          <a:prstGeom prst="rect">
            <a:avLst/>
          </a:prstGeom>
          <a:noFill/>
          <a:ln>
            <a:noFill/>
          </a:ln>
        </p:spPr>
      </p:pic>
      <p:sp>
        <p:nvSpPr>
          <p:cNvPr id="294" name="Google Shape;294;p32"/>
          <p:cNvSpPr txBox="1"/>
          <p:nvPr/>
        </p:nvSpPr>
        <p:spPr>
          <a:xfrm>
            <a:off x="3053925" y="3049550"/>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Molecular function</a:t>
            </a:r>
            <a:endParaRPr b="1" i="1">
              <a:solidFill>
                <a:schemeClr val="dk1"/>
              </a:solidFill>
            </a:endParaRPr>
          </a:p>
          <a:p>
            <a:pPr indent="0" lvl="0" marL="0" rtl="0" algn="l">
              <a:spcBef>
                <a:spcPts val="0"/>
              </a:spcBef>
              <a:spcAft>
                <a:spcPts val="0"/>
              </a:spcAft>
              <a:buNone/>
            </a:pPr>
            <a:r>
              <a:t/>
            </a:r>
            <a:endParaRPr b="1" i="1"/>
          </a:p>
        </p:txBody>
      </p:sp>
      <p:pic>
        <p:nvPicPr>
          <p:cNvPr id="295" name="Google Shape;295;p32"/>
          <p:cNvPicPr preferRelativeResize="0"/>
          <p:nvPr/>
        </p:nvPicPr>
        <p:blipFill rotWithShape="1">
          <a:blip r:embed="rId5">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nvSpPr>
        <p:spPr>
          <a:xfrm>
            <a:off x="1326875" y="1128675"/>
            <a:ext cx="358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KEGG 2021: Biological pathways</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b="1" i="1"/>
          </a:p>
        </p:txBody>
      </p:sp>
      <p:pic>
        <p:nvPicPr>
          <p:cNvPr id="301" name="Google Shape;301;p33"/>
          <p:cNvPicPr preferRelativeResize="0"/>
          <p:nvPr/>
        </p:nvPicPr>
        <p:blipFill rotWithShape="1">
          <a:blip r:embed="rId3">
            <a:alphaModFix/>
          </a:blip>
          <a:srcRect b="0" l="9206" r="0" t="7304"/>
          <a:stretch/>
        </p:blipFill>
        <p:spPr>
          <a:xfrm>
            <a:off x="0" y="1526062"/>
            <a:ext cx="7052718" cy="1743974"/>
          </a:xfrm>
          <a:prstGeom prst="rect">
            <a:avLst/>
          </a:prstGeom>
          <a:noFill/>
          <a:ln>
            <a:noFill/>
          </a:ln>
        </p:spPr>
      </p:pic>
      <p:sp>
        <p:nvSpPr>
          <p:cNvPr id="302" name="Google Shape;302;p33"/>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303" name="Google Shape;303;p33"/>
          <p:cNvSpPr txBox="1"/>
          <p:nvPr/>
        </p:nvSpPr>
        <p:spPr>
          <a:xfrm>
            <a:off x="3045350" y="3166013"/>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OMIM diseases</a:t>
            </a:r>
            <a:endParaRPr b="1" i="1">
              <a:solidFill>
                <a:schemeClr val="dk1"/>
              </a:solidFill>
            </a:endParaRPr>
          </a:p>
          <a:p>
            <a:pPr indent="0" lvl="0" marL="0" rtl="0" algn="l">
              <a:spcBef>
                <a:spcPts val="0"/>
              </a:spcBef>
              <a:spcAft>
                <a:spcPts val="0"/>
              </a:spcAft>
              <a:buNone/>
            </a:pPr>
            <a:r>
              <a:t/>
            </a:r>
            <a:endParaRPr b="1" i="1"/>
          </a:p>
        </p:txBody>
      </p:sp>
      <p:sp>
        <p:nvSpPr>
          <p:cNvPr id="304" name="Google Shape;304;p33"/>
          <p:cNvSpPr/>
          <p:nvPr/>
        </p:nvSpPr>
        <p:spPr>
          <a:xfrm>
            <a:off x="5871000" y="130556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pic>
        <p:nvPicPr>
          <p:cNvPr id="305" name="Google Shape;305;p33"/>
          <p:cNvPicPr preferRelativeResize="0"/>
          <p:nvPr/>
        </p:nvPicPr>
        <p:blipFill rotWithShape="1">
          <a:blip r:embed="rId4">
            <a:alphaModFix/>
          </a:blip>
          <a:srcRect b="0" l="0" r="0" t="5731"/>
          <a:stretch/>
        </p:blipFill>
        <p:spPr>
          <a:xfrm>
            <a:off x="2091275" y="3533400"/>
            <a:ext cx="7052723" cy="1610100"/>
          </a:xfrm>
          <a:prstGeom prst="rect">
            <a:avLst/>
          </a:prstGeom>
          <a:noFill/>
          <a:ln>
            <a:noFill/>
          </a:ln>
        </p:spPr>
      </p:pic>
      <p:cxnSp>
        <p:nvCxnSpPr>
          <p:cNvPr id="306" name="Google Shape;306;p33"/>
          <p:cNvCxnSpPr/>
          <p:nvPr/>
        </p:nvCxnSpPr>
        <p:spPr>
          <a:xfrm>
            <a:off x="3979425" y="4137825"/>
            <a:ext cx="427200" cy="4200"/>
          </a:xfrm>
          <a:prstGeom prst="straightConnector1">
            <a:avLst/>
          </a:prstGeom>
          <a:noFill/>
          <a:ln cap="flat" cmpd="sng" w="19050">
            <a:solidFill>
              <a:srgbClr val="38761D"/>
            </a:solidFill>
            <a:prstDash val="solid"/>
            <a:round/>
            <a:headEnd len="med" w="med" type="none"/>
            <a:tailEnd len="med" w="med" type="none"/>
          </a:ln>
        </p:spPr>
      </p:cxnSp>
      <p:sp>
        <p:nvSpPr>
          <p:cNvPr id="307" name="Google Shape;307;p33"/>
          <p:cNvSpPr txBox="1"/>
          <p:nvPr/>
        </p:nvSpPr>
        <p:spPr>
          <a:xfrm>
            <a:off x="5796925" y="1754600"/>
            <a:ext cx="33471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Pathway and disease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308" name="Google Shape;308;p33"/>
          <p:cNvSpPr txBox="1"/>
          <p:nvPr/>
        </p:nvSpPr>
        <p:spPr>
          <a:xfrm>
            <a:off x="58350" y="4831575"/>
            <a:ext cx="28266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600"/>
              <a:t>*in green, enrichment categories with several neoplasic genesets</a:t>
            </a:r>
            <a:endParaRPr sz="600"/>
          </a:p>
        </p:txBody>
      </p:sp>
      <p:pic>
        <p:nvPicPr>
          <p:cNvPr id="309" name="Google Shape;309;p33"/>
          <p:cNvPicPr preferRelativeResize="0"/>
          <p:nvPr/>
        </p:nvPicPr>
        <p:blipFill rotWithShape="1">
          <a:blip r:embed="rId5">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Convergent Amino Acid Substitutions (CAAS)</a:t>
            </a:r>
            <a:r>
              <a:rPr lang="ca" sz="1700">
                <a:solidFill>
                  <a:schemeClr val="dk1"/>
                </a:solidFill>
              </a:rPr>
              <a:t> </a:t>
            </a:r>
            <a:endParaRPr b="0" i="0" sz="2100" u="none" cap="none" strike="noStrike">
              <a:solidFill>
                <a:srgbClr val="000000"/>
              </a:solidFill>
              <a:latin typeface="Arial"/>
              <a:ea typeface="Arial"/>
              <a:cs typeface="Arial"/>
              <a:sym typeface="Arial"/>
            </a:endParaRPr>
          </a:p>
        </p:txBody>
      </p:sp>
      <p:sp>
        <p:nvSpPr>
          <p:cNvPr id="315" name="Google Shape;315;p34"/>
          <p:cNvSpPr/>
          <p:nvPr/>
        </p:nvSpPr>
        <p:spPr>
          <a:xfrm>
            <a:off x="5392400" y="1057925"/>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solidFill>
                  <a:schemeClr val="dk1"/>
                </a:solidFill>
              </a:rPr>
              <a:t>In-silico functional analysis</a:t>
            </a:r>
            <a:endParaRPr b="1" i="1"/>
          </a:p>
        </p:txBody>
      </p:sp>
      <p:sp>
        <p:nvSpPr>
          <p:cNvPr id="316" name="Google Shape;316;p34"/>
          <p:cNvSpPr txBox="1"/>
          <p:nvPr/>
        </p:nvSpPr>
        <p:spPr>
          <a:xfrm>
            <a:off x="5264025" y="2424125"/>
            <a:ext cx="3414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200"/>
              <a:t>JensenDB: </a:t>
            </a:r>
            <a:r>
              <a:rPr i="1" lang="ca" sz="1200"/>
              <a:t>Additional dataset focused on several human diseases categories</a:t>
            </a:r>
            <a:endParaRPr i="1" sz="1200"/>
          </a:p>
        </p:txBody>
      </p:sp>
      <p:pic>
        <p:nvPicPr>
          <p:cNvPr id="317" name="Google Shape;317;p34"/>
          <p:cNvPicPr preferRelativeResize="0"/>
          <p:nvPr/>
        </p:nvPicPr>
        <p:blipFill rotWithShape="1">
          <a:blip r:embed="rId3">
            <a:alphaModFix/>
          </a:blip>
          <a:srcRect b="0" l="25759" r="22813" t="13666"/>
          <a:stretch/>
        </p:blipFill>
        <p:spPr>
          <a:xfrm>
            <a:off x="248925" y="986325"/>
            <a:ext cx="3808402" cy="4054901"/>
          </a:xfrm>
          <a:prstGeom prst="rect">
            <a:avLst/>
          </a:prstGeom>
          <a:noFill/>
          <a:ln>
            <a:noFill/>
          </a:ln>
        </p:spPr>
      </p:pic>
      <p:pic>
        <p:nvPicPr>
          <p:cNvPr id="318" name="Google Shape;318;p34"/>
          <p:cNvPicPr preferRelativeResize="0"/>
          <p:nvPr/>
        </p:nvPicPr>
        <p:blipFill rotWithShape="1">
          <a:blip r:embed="rId4">
            <a:alphaModFix/>
          </a:blip>
          <a:srcRect b="21739" l="26459" r="36637" t="49041"/>
          <a:stretch/>
        </p:blipFill>
        <p:spPr>
          <a:xfrm>
            <a:off x="4784800" y="2903375"/>
            <a:ext cx="3971000" cy="1994075"/>
          </a:xfrm>
          <a:prstGeom prst="rect">
            <a:avLst/>
          </a:prstGeom>
          <a:noFill/>
          <a:ln>
            <a:noFill/>
          </a:ln>
        </p:spPr>
      </p:pic>
      <p:sp>
        <p:nvSpPr>
          <p:cNvPr id="319" name="Google Shape;319;p34"/>
          <p:cNvSpPr txBox="1"/>
          <p:nvPr/>
        </p:nvSpPr>
        <p:spPr>
          <a:xfrm>
            <a:off x="4144750" y="4604600"/>
            <a:ext cx="4999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800"/>
              <a:t>In the Manhattan plot below, each line on the x-axis denotes a single gene set from the selected library, while the y-axis measures the −log₁₀(p‐value) for each gene set.</a:t>
            </a:r>
            <a:endParaRPr i="1" sz="800"/>
          </a:p>
          <a:p>
            <a:pPr indent="0" lvl="0" marL="0" rtl="0" algn="ctr">
              <a:spcBef>
                <a:spcPts val="0"/>
              </a:spcBef>
              <a:spcAft>
                <a:spcPts val="0"/>
              </a:spcAft>
              <a:buNone/>
            </a:pPr>
            <a:r>
              <a:rPr b="1" i="1" lang="ca" sz="1000"/>
              <a:t>Manhattan plot points to several from their </a:t>
            </a:r>
            <a:r>
              <a:rPr b="1" i="1" lang="ca" sz="1000">
                <a:solidFill>
                  <a:srgbClr val="660000"/>
                </a:solidFill>
              </a:rPr>
              <a:t>cancer categories</a:t>
            </a:r>
            <a:endParaRPr b="1" i="1" sz="1000">
              <a:solidFill>
                <a:srgbClr val="660000"/>
              </a:solidFill>
            </a:endParaRPr>
          </a:p>
        </p:txBody>
      </p:sp>
      <p:sp>
        <p:nvSpPr>
          <p:cNvPr id="320" name="Google Shape;320;p34"/>
          <p:cNvSpPr txBox="1"/>
          <p:nvPr/>
        </p:nvSpPr>
        <p:spPr>
          <a:xfrm>
            <a:off x="5392400" y="1063350"/>
            <a:ext cx="313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solidFill>
                <a:srgbClr val="980000"/>
              </a:solidFill>
            </a:endParaRPr>
          </a:p>
        </p:txBody>
      </p:sp>
      <p:sp>
        <p:nvSpPr>
          <p:cNvPr id="321" name="Google Shape;321;p34"/>
          <p:cNvSpPr txBox="1"/>
          <p:nvPr/>
        </p:nvSpPr>
        <p:spPr>
          <a:xfrm>
            <a:off x="5284400" y="1463550"/>
            <a:ext cx="33471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disease enrichment analysis</a:t>
            </a:r>
            <a:endParaRPr i="1" sz="1100"/>
          </a:p>
          <a:p>
            <a:pPr indent="0" lvl="0" marL="0" rtl="0" algn="ctr">
              <a:spcBef>
                <a:spcPts val="0"/>
              </a:spcBef>
              <a:spcAft>
                <a:spcPts val="0"/>
              </a:spcAft>
              <a:buNone/>
            </a:pPr>
            <a:r>
              <a:rPr b="1" i="1" lang="ca" sz="1100">
                <a:solidFill>
                  <a:srgbClr val="B45F06"/>
                </a:solidFill>
              </a:rPr>
              <a:t>EnrichR</a:t>
            </a:r>
            <a:endParaRPr b="1" i="1" sz="1100">
              <a:solidFill>
                <a:srgbClr val="B45F06"/>
              </a:solidFill>
            </a:endParaRPr>
          </a:p>
          <a:p>
            <a:pPr indent="0" lvl="0" marL="0" rtl="0" algn="ctr">
              <a:spcBef>
                <a:spcPts val="0"/>
              </a:spcBef>
              <a:spcAft>
                <a:spcPts val="0"/>
              </a:spcAft>
              <a:buNone/>
            </a:pPr>
            <a:r>
              <a:rPr b="1" i="1" lang="ca" sz="1100">
                <a:solidFill>
                  <a:srgbClr val="B45F06"/>
                </a:solidFill>
              </a:rPr>
              <a:t>https://maayanlab.cloud/Enrichr/</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t/>
            </a:r>
            <a:endParaRPr sz="9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5"/>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1700">
                <a:solidFill>
                  <a:schemeClr val="dk1"/>
                </a:solidFill>
              </a:rPr>
              <a:t>Summary of CAAS analysis</a:t>
            </a:r>
            <a:endParaRPr b="0" i="0" sz="2100" u="none" cap="none" strike="noStrike">
              <a:solidFill>
                <a:srgbClr val="000000"/>
              </a:solidFill>
              <a:latin typeface="Arial"/>
              <a:ea typeface="Arial"/>
              <a:cs typeface="Arial"/>
              <a:sym typeface="Arial"/>
            </a:endParaRPr>
          </a:p>
        </p:txBody>
      </p:sp>
      <p:sp>
        <p:nvSpPr>
          <p:cNvPr id="327" name="Google Shape;327;p35"/>
          <p:cNvSpPr txBox="1"/>
          <p:nvPr/>
        </p:nvSpPr>
        <p:spPr>
          <a:xfrm>
            <a:off x="358975" y="1209600"/>
            <a:ext cx="8514600" cy="27243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SzPts val="1500"/>
              <a:buChar char="●"/>
            </a:pPr>
            <a:r>
              <a:rPr b="1" lang="ca" sz="1500">
                <a:solidFill>
                  <a:schemeClr val="dk1"/>
                </a:solidFill>
              </a:rPr>
              <a:t>Malignancy related-traits</a:t>
            </a:r>
            <a:r>
              <a:rPr lang="ca" sz="1500"/>
              <a:t> represent </a:t>
            </a:r>
            <a:r>
              <a:rPr lang="ca" sz="1500">
                <a:solidFill>
                  <a:schemeClr val="dk1"/>
                </a:solidFill>
              </a:rPr>
              <a:t>close selection</a:t>
            </a:r>
            <a:r>
              <a:rPr lang="ca" sz="1500">
                <a:solidFill>
                  <a:srgbClr val="FF0000"/>
                </a:solidFill>
              </a:rPr>
              <a:t> </a:t>
            </a:r>
            <a:r>
              <a:rPr lang="ca" sz="1500"/>
              <a:t>of extreme primate species, with the exception of </a:t>
            </a:r>
            <a:r>
              <a:rPr i="1" lang="ca" sz="1500">
                <a:solidFill>
                  <a:srgbClr val="20124D"/>
                </a:solidFill>
              </a:rPr>
              <a:t>Propithecus coquereli, </a:t>
            </a:r>
            <a:r>
              <a:rPr i="1" lang="ca" sz="1500">
                <a:solidFill>
                  <a:schemeClr val="dk1"/>
                </a:solidFill>
              </a:rPr>
              <a:t>in which genes associated with both traits present AAs associated with an increase of the proportion of Malignancy over Benignancy but an </a:t>
            </a:r>
            <a:r>
              <a:rPr i="1" lang="ca" sz="1500">
                <a:solidFill>
                  <a:schemeClr val="dk1"/>
                </a:solidFill>
              </a:rPr>
              <a:t>absent increase</a:t>
            </a:r>
            <a:r>
              <a:rPr i="1" lang="ca" sz="1500">
                <a:solidFill>
                  <a:schemeClr val="dk1"/>
                </a:solidFill>
              </a:rPr>
              <a:t> of their Malignancy rate.</a:t>
            </a:r>
            <a:endParaRPr i="1" sz="1500">
              <a:solidFill>
                <a:schemeClr val="dk1"/>
              </a:solidFill>
            </a:endParaRPr>
          </a:p>
          <a:p>
            <a:pPr indent="0" lvl="0" marL="457200" rtl="0" algn="just">
              <a:spcBef>
                <a:spcPts val="0"/>
              </a:spcBef>
              <a:spcAft>
                <a:spcPts val="0"/>
              </a:spcAft>
              <a:buNone/>
            </a:pPr>
            <a:r>
              <a:t/>
            </a:r>
            <a:endParaRPr i="1" sz="1500">
              <a:solidFill>
                <a:schemeClr val="dk1"/>
              </a:solidFill>
            </a:endParaRPr>
          </a:p>
          <a:p>
            <a:pPr indent="-323850" lvl="0" marL="457200" rtl="0" algn="just">
              <a:spcBef>
                <a:spcPts val="0"/>
              </a:spcBef>
              <a:spcAft>
                <a:spcPts val="0"/>
              </a:spcAft>
              <a:buClr>
                <a:schemeClr val="dk1"/>
              </a:buClr>
              <a:buSzPts val="1500"/>
              <a:buChar char="●"/>
            </a:pPr>
            <a:r>
              <a:rPr i="1" lang="ca" sz="1500">
                <a:solidFill>
                  <a:schemeClr val="dk1"/>
                </a:solidFill>
              </a:rPr>
              <a:t>Top cancer-related categories for their genesets are linked to </a:t>
            </a:r>
            <a:r>
              <a:rPr b="1" i="1" lang="ca" sz="1500">
                <a:solidFill>
                  <a:srgbClr val="660000"/>
                </a:solidFill>
              </a:rPr>
              <a:t>Ovarian and Breast cancer</a:t>
            </a:r>
            <a:r>
              <a:rPr i="1" lang="ca" sz="1500">
                <a:solidFill>
                  <a:schemeClr val="dk1"/>
                </a:solidFill>
              </a:rPr>
              <a:t> with genes such as </a:t>
            </a:r>
            <a:r>
              <a:rPr i="1" lang="ca" sz="1500" u="sng">
                <a:solidFill>
                  <a:schemeClr val="dk1"/>
                </a:solidFill>
              </a:rPr>
              <a:t>BRCA1</a:t>
            </a:r>
            <a:r>
              <a:rPr i="1" lang="ca" sz="1500">
                <a:solidFill>
                  <a:schemeClr val="dk1"/>
                </a:solidFill>
              </a:rPr>
              <a:t>, </a:t>
            </a:r>
            <a:r>
              <a:rPr i="1" lang="ca" sz="1500" u="sng">
                <a:solidFill>
                  <a:schemeClr val="dk1"/>
                </a:solidFill>
              </a:rPr>
              <a:t>RAD51D</a:t>
            </a:r>
            <a:r>
              <a:rPr i="1" lang="ca" sz="1500">
                <a:solidFill>
                  <a:schemeClr val="dk1"/>
                </a:solidFill>
              </a:rPr>
              <a:t> and </a:t>
            </a:r>
            <a:r>
              <a:rPr i="1" lang="ca" sz="1500" u="sng">
                <a:solidFill>
                  <a:schemeClr val="dk1"/>
                </a:solidFill>
              </a:rPr>
              <a:t>BARD1</a:t>
            </a:r>
            <a:r>
              <a:rPr i="1" lang="ca" sz="1500">
                <a:solidFill>
                  <a:schemeClr val="dk1"/>
                </a:solidFill>
              </a:rPr>
              <a:t> in the top enrichment list.</a:t>
            </a:r>
            <a:endParaRPr i="1" sz="1500">
              <a:solidFill>
                <a:schemeClr val="dk1"/>
              </a:solidFill>
            </a:endParaRPr>
          </a:p>
          <a:p>
            <a:pPr indent="0" lvl="0" marL="457200" rtl="0" algn="just">
              <a:spcBef>
                <a:spcPts val="0"/>
              </a:spcBef>
              <a:spcAft>
                <a:spcPts val="0"/>
              </a:spcAft>
              <a:buNone/>
            </a:pPr>
            <a:r>
              <a:t/>
            </a:r>
            <a:endParaRPr i="1" sz="1500">
              <a:solidFill>
                <a:schemeClr val="dk1"/>
              </a:solidFill>
            </a:endParaRPr>
          </a:p>
          <a:p>
            <a:pPr indent="-323850" lvl="0" marL="457200" rtl="0" algn="just">
              <a:spcBef>
                <a:spcPts val="0"/>
              </a:spcBef>
              <a:spcAft>
                <a:spcPts val="0"/>
              </a:spcAft>
              <a:buClr>
                <a:schemeClr val="dk1"/>
              </a:buClr>
              <a:buSzPts val="1500"/>
              <a:buChar char="●"/>
            </a:pPr>
            <a:r>
              <a:rPr i="1" lang="ca" sz="1500">
                <a:solidFill>
                  <a:schemeClr val="dk1"/>
                </a:solidFill>
              </a:rPr>
              <a:t>Neoplasia prevalence also links to </a:t>
            </a:r>
            <a:r>
              <a:rPr i="1" lang="ca" sz="1500">
                <a:solidFill>
                  <a:srgbClr val="980000"/>
                </a:solidFill>
              </a:rPr>
              <a:t>fatty acid metabolism</a:t>
            </a:r>
            <a:r>
              <a:rPr i="1" lang="ca" sz="1500">
                <a:solidFill>
                  <a:schemeClr val="dk1"/>
                </a:solidFill>
              </a:rPr>
              <a:t> and </a:t>
            </a:r>
            <a:r>
              <a:rPr i="1" lang="ca" sz="1500">
                <a:solidFill>
                  <a:srgbClr val="980000"/>
                </a:solidFill>
              </a:rPr>
              <a:t>immunity/inflammatory responses</a:t>
            </a:r>
            <a:r>
              <a:rPr i="1" lang="ca" sz="1500">
                <a:solidFill>
                  <a:schemeClr val="dk1"/>
                </a:solidFill>
              </a:rPr>
              <a:t>, with a strong signal in cancer categories for one of the available human disease annotation DB (Jensen diseases).</a:t>
            </a:r>
            <a:endParaRPr i="1" sz="15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6"/>
          <p:cNvSpPr/>
          <p:nvPr/>
        </p:nvSpPr>
        <p:spPr>
          <a:xfrm>
            <a:off x="1946100" y="174950"/>
            <a:ext cx="5251800" cy="588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ca" sz="1800" u="none" cap="none" strike="noStrike">
                <a:solidFill>
                  <a:srgbClr val="000000"/>
                </a:solidFill>
                <a:latin typeface="Arial"/>
                <a:ea typeface="Arial"/>
                <a:cs typeface="Arial"/>
                <a:sym typeface="Arial"/>
              </a:rPr>
              <a:t>PGLS-based trait-association analysis</a:t>
            </a:r>
            <a:endParaRPr b="0" i="0" sz="1800" u="none" cap="none" strike="noStrike">
              <a:solidFill>
                <a:srgbClr val="000000"/>
              </a:solidFill>
              <a:latin typeface="Arial"/>
              <a:ea typeface="Arial"/>
              <a:cs typeface="Arial"/>
              <a:sym typeface="Arial"/>
            </a:endParaRPr>
          </a:p>
        </p:txBody>
      </p:sp>
      <p:sp>
        <p:nvSpPr>
          <p:cNvPr id="333" name="Google Shape;333;p36"/>
          <p:cNvSpPr txBox="1"/>
          <p:nvPr/>
        </p:nvSpPr>
        <p:spPr>
          <a:xfrm>
            <a:off x="2386050" y="936775"/>
            <a:ext cx="4371900" cy="53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ca" sz="1400" u="none" cap="none" strike="noStrike">
                <a:solidFill>
                  <a:srgbClr val="000000"/>
                </a:solidFill>
                <a:latin typeface="Arial"/>
                <a:ea typeface="Arial"/>
                <a:cs typeface="Arial"/>
                <a:sym typeface="Arial"/>
              </a:rPr>
              <a:t>(Phylogenetic </a:t>
            </a:r>
            <a:r>
              <a:rPr b="1" lang="ca"/>
              <a:t>G</a:t>
            </a:r>
            <a:r>
              <a:rPr b="1" i="0" lang="ca" sz="1400" u="none" cap="none" strike="noStrike">
                <a:solidFill>
                  <a:srgbClr val="000000"/>
                </a:solidFill>
                <a:latin typeface="Arial"/>
                <a:ea typeface="Arial"/>
                <a:cs typeface="Arial"/>
                <a:sym typeface="Arial"/>
              </a:rPr>
              <a:t>eneralised Least-</a:t>
            </a:r>
            <a:r>
              <a:rPr b="1" lang="ca"/>
              <a:t>S</a:t>
            </a:r>
            <a:r>
              <a:rPr b="1" i="0" lang="ca" sz="1400" u="none" cap="none" strike="noStrike">
                <a:solidFill>
                  <a:srgbClr val="000000"/>
                </a:solidFill>
                <a:latin typeface="Arial"/>
                <a:ea typeface="Arial"/>
                <a:cs typeface="Arial"/>
                <a:sym typeface="Arial"/>
              </a:rPr>
              <a:t>quares, PGLS)</a:t>
            </a:r>
            <a:endParaRPr b="1" i="0" sz="1400" u="none" cap="none" strike="noStrike">
              <a:solidFill>
                <a:srgbClr val="000000"/>
              </a:solidFill>
              <a:latin typeface="Arial"/>
              <a:ea typeface="Arial"/>
              <a:cs typeface="Arial"/>
              <a:sym typeface="Arial"/>
            </a:endParaRPr>
          </a:p>
        </p:txBody>
      </p:sp>
      <p:sp>
        <p:nvSpPr>
          <p:cNvPr id="334" name="Google Shape;334;p36"/>
          <p:cNvSpPr txBox="1"/>
          <p:nvPr/>
        </p:nvSpPr>
        <p:spPr>
          <a:xfrm>
            <a:off x="5080975" y="1475875"/>
            <a:ext cx="3767400" cy="185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ca" sz="1500" u="none" cap="none" strike="noStrike">
                <a:solidFill>
                  <a:srgbClr val="000000"/>
                </a:solidFill>
                <a:latin typeface="Arial"/>
                <a:ea typeface="Arial"/>
                <a:cs typeface="Arial"/>
                <a:sym typeface="Arial"/>
              </a:rPr>
              <a:t>Regression between a </a:t>
            </a:r>
            <a:r>
              <a:rPr lang="ca" sz="1500"/>
              <a:t>genomic </a:t>
            </a:r>
            <a:r>
              <a:rPr b="0" i="0" lang="ca" sz="1500" u="none" cap="none" strike="noStrike">
                <a:solidFill>
                  <a:srgbClr val="000000"/>
                </a:solidFill>
                <a:latin typeface="Arial"/>
                <a:ea typeface="Arial"/>
                <a:cs typeface="Arial"/>
                <a:sym typeface="Arial"/>
              </a:rPr>
              <a:t>variable (in our ca</a:t>
            </a:r>
            <a:r>
              <a:rPr lang="ca" sz="1500"/>
              <a:t>se, </a:t>
            </a:r>
            <a:r>
              <a:rPr b="0" i="0" lang="ca" sz="1500" u="none" cap="none" strike="noStrike">
                <a:solidFill>
                  <a:srgbClr val="000000"/>
                </a:solidFill>
                <a:latin typeface="Arial"/>
                <a:ea typeface="Arial"/>
                <a:cs typeface="Arial"/>
                <a:sym typeface="Arial"/>
              </a:rPr>
              <a:t>rates of protein evolution, measured as </a:t>
            </a:r>
            <a:r>
              <a:rPr b="1" i="0" lang="ca" sz="1500" u="none" cap="none" strike="noStrike">
                <a:solidFill>
                  <a:srgbClr val="000000"/>
                </a:solidFill>
                <a:latin typeface="Arial"/>
                <a:ea typeface="Arial"/>
                <a:cs typeface="Arial"/>
                <a:sym typeface="Arial"/>
              </a:rPr>
              <a:t>root-to-tip dN/dS) </a:t>
            </a:r>
            <a:r>
              <a:rPr b="0" i="0" lang="ca" sz="1500" u="none" cap="none" strike="noStrike">
                <a:solidFill>
                  <a:srgbClr val="000000"/>
                </a:solidFill>
                <a:latin typeface="Arial"/>
                <a:ea typeface="Arial"/>
                <a:cs typeface="Arial"/>
                <a:sym typeface="Arial"/>
              </a:rPr>
              <a:t>and a trait response variable (</a:t>
            </a:r>
            <a:r>
              <a:rPr b="0" i="1" lang="ca" sz="1500" u="none" cap="none" strike="noStrike">
                <a:solidFill>
                  <a:srgbClr val="000000"/>
                </a:solidFill>
                <a:latin typeface="Arial"/>
                <a:ea typeface="Arial"/>
                <a:cs typeface="Arial"/>
                <a:sym typeface="Arial"/>
              </a:rPr>
              <a:t>e.g.</a:t>
            </a:r>
            <a:r>
              <a:rPr b="0" i="0" lang="ca" sz="1500" u="none" cap="none" strike="noStrike">
                <a:solidFill>
                  <a:srgbClr val="000000"/>
                </a:solidFill>
                <a:latin typeface="Arial"/>
                <a:ea typeface="Arial"/>
                <a:cs typeface="Arial"/>
                <a:sym typeface="Arial"/>
              </a:rPr>
              <a:t>, </a:t>
            </a:r>
            <a:r>
              <a:rPr b="1" lang="ca" sz="1500"/>
              <a:t>N</a:t>
            </a:r>
            <a:r>
              <a:rPr b="1" i="0" lang="ca" sz="1500" u="none" cap="none" strike="noStrike">
                <a:solidFill>
                  <a:srgbClr val="000000"/>
                </a:solidFill>
                <a:latin typeface="Arial"/>
                <a:ea typeface="Arial"/>
                <a:cs typeface="Arial"/>
                <a:sym typeface="Arial"/>
              </a:rPr>
              <a:t>eoplasia </a:t>
            </a:r>
            <a:r>
              <a:rPr b="1" lang="ca" sz="1500"/>
              <a:t>Prevalence</a:t>
            </a:r>
            <a:r>
              <a:rPr i="0" lang="ca" sz="1500" u="none" cap="none" strike="noStrike">
                <a:solidFill>
                  <a:srgbClr val="000000"/>
                </a:solidFill>
              </a:rPr>
              <a:t>)</a:t>
            </a:r>
            <a:r>
              <a:rPr b="1" i="0" lang="ca" sz="1500" u="none" cap="none" strike="noStrike">
                <a:solidFill>
                  <a:srgbClr val="000000"/>
                </a:solidFill>
                <a:latin typeface="Arial"/>
                <a:ea typeface="Arial"/>
                <a:cs typeface="Arial"/>
                <a:sym typeface="Arial"/>
              </a:rPr>
              <a:t> </a:t>
            </a:r>
            <a:r>
              <a:rPr b="0" i="0" lang="ca" sz="1500" u="none" cap="none" strike="noStrike">
                <a:solidFill>
                  <a:srgbClr val="000000"/>
                </a:solidFill>
                <a:latin typeface="Arial"/>
                <a:ea typeface="Arial"/>
                <a:cs typeface="Arial"/>
                <a:sym typeface="Arial"/>
              </a:rPr>
              <a:t>across a phylogeny, controlling for non-independence of species data points.</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700"/>
              <a:buFont typeface="Arial"/>
              <a:buNone/>
            </a:pPr>
            <a:r>
              <a:t/>
            </a:r>
            <a:endParaRPr sz="1700">
              <a:solidFill>
                <a:schemeClr val="dk1"/>
              </a:solidFill>
            </a:endParaRPr>
          </a:p>
        </p:txBody>
      </p:sp>
      <p:pic>
        <p:nvPicPr>
          <p:cNvPr id="335" name="Google Shape;335;p36"/>
          <p:cNvPicPr preferRelativeResize="0"/>
          <p:nvPr/>
        </p:nvPicPr>
        <p:blipFill rotWithShape="1">
          <a:blip r:embed="rId3">
            <a:alphaModFix/>
          </a:blip>
          <a:srcRect b="34044" l="0" r="50054" t="3248"/>
          <a:stretch/>
        </p:blipFill>
        <p:spPr>
          <a:xfrm>
            <a:off x="893425" y="1444950"/>
            <a:ext cx="3767400" cy="3483909"/>
          </a:xfrm>
          <a:prstGeom prst="rect">
            <a:avLst/>
          </a:prstGeom>
          <a:noFill/>
          <a:ln>
            <a:noFill/>
          </a:ln>
        </p:spPr>
      </p:pic>
      <p:sp>
        <p:nvSpPr>
          <p:cNvPr id="336" name="Google Shape;336;p36"/>
          <p:cNvSpPr txBox="1"/>
          <p:nvPr/>
        </p:nvSpPr>
        <p:spPr>
          <a:xfrm>
            <a:off x="852325" y="4688225"/>
            <a:ext cx="47355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1" lang="ca" sz="800" u="none" cap="none" strike="noStrike">
                <a:solidFill>
                  <a:srgbClr val="000000"/>
                </a:solidFill>
                <a:latin typeface="Arial"/>
                <a:ea typeface="Arial"/>
                <a:cs typeface="Arial"/>
                <a:sym typeface="Arial"/>
              </a:rPr>
              <a:t>Muntané et al. (2018). </a:t>
            </a:r>
            <a:r>
              <a:rPr b="1" i="0" lang="ca" sz="800" u="none" cap="none" strike="noStrike">
                <a:solidFill>
                  <a:srgbClr val="000000"/>
                </a:solidFill>
                <a:latin typeface="Arial"/>
                <a:ea typeface="Arial"/>
                <a:cs typeface="Arial"/>
                <a:sym typeface="Arial"/>
              </a:rPr>
              <a:t>Biological processes modulating longevity across primates: A phylogenetic genome-phenome analysis</a:t>
            </a:r>
            <a:r>
              <a:rPr b="1" i="1" lang="ca" sz="800" u="none" cap="none" strike="noStrike">
                <a:solidFill>
                  <a:srgbClr val="000000"/>
                </a:solidFill>
                <a:latin typeface="Arial"/>
                <a:ea typeface="Arial"/>
                <a:cs typeface="Arial"/>
                <a:sym typeface="Arial"/>
              </a:rPr>
              <a:t>.</a:t>
            </a:r>
            <a:r>
              <a:rPr b="0" i="1" lang="ca" sz="800" u="none" cap="none" strike="noStrike">
                <a:solidFill>
                  <a:srgbClr val="000000"/>
                </a:solidFill>
                <a:latin typeface="Arial"/>
                <a:ea typeface="Arial"/>
                <a:cs typeface="Arial"/>
                <a:sym typeface="Arial"/>
              </a:rPr>
              <a:t> Molecular Biology and Evolution</a:t>
            </a:r>
            <a:endParaRPr b="0" i="0" sz="800" u="none" cap="none" strike="noStrike">
              <a:solidFill>
                <a:srgbClr val="000000"/>
              </a:solidFill>
              <a:latin typeface="Arial"/>
              <a:ea typeface="Arial"/>
              <a:cs typeface="Arial"/>
              <a:sym typeface="Arial"/>
            </a:endParaRPr>
          </a:p>
        </p:txBody>
      </p:sp>
      <p:sp>
        <p:nvSpPr>
          <p:cNvPr id="337" name="Google Shape;337;p36"/>
          <p:cNvSpPr txBox="1"/>
          <p:nvPr/>
        </p:nvSpPr>
        <p:spPr>
          <a:xfrm>
            <a:off x="5432425" y="3357375"/>
            <a:ext cx="3064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b="1" i="1" lang="ca">
                <a:solidFill>
                  <a:srgbClr val="38761D"/>
                </a:solidFill>
              </a:rPr>
              <a:t>gene-trait correlations</a:t>
            </a:r>
            <a:endParaRPr b="1" i="1">
              <a:solidFill>
                <a:srgbClr val="38761D"/>
              </a:solidFill>
            </a:endParaRPr>
          </a:p>
          <a:p>
            <a:pPr indent="-317500" lvl="0" marL="457200" rtl="0" algn="l">
              <a:spcBef>
                <a:spcPts val="0"/>
              </a:spcBef>
              <a:spcAft>
                <a:spcPts val="0"/>
              </a:spcAft>
              <a:buClr>
                <a:srgbClr val="85200C"/>
              </a:buClr>
              <a:buSzPts val="1400"/>
              <a:buChar char="-"/>
            </a:pPr>
            <a:r>
              <a:rPr b="1" i="1" lang="ca">
                <a:solidFill>
                  <a:srgbClr val="85200C"/>
                </a:solidFill>
              </a:rPr>
              <a:t>gene-trait correlations</a:t>
            </a:r>
            <a:endParaRPr b="1" i="1">
              <a:solidFill>
                <a:srgbClr val="85200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7"/>
          <p:cNvPicPr preferRelativeResize="0"/>
          <p:nvPr/>
        </p:nvPicPr>
        <p:blipFill rotWithShape="1">
          <a:blip r:embed="rId3">
            <a:alphaModFix/>
          </a:blip>
          <a:srcRect b="58000" l="0" r="0" t="0"/>
          <a:stretch/>
        </p:blipFill>
        <p:spPr>
          <a:xfrm>
            <a:off x="4343400" y="2201750"/>
            <a:ext cx="3927685" cy="1912658"/>
          </a:xfrm>
          <a:prstGeom prst="rect">
            <a:avLst/>
          </a:prstGeom>
          <a:noFill/>
          <a:ln>
            <a:noFill/>
          </a:ln>
        </p:spPr>
      </p:pic>
      <p:sp>
        <p:nvSpPr>
          <p:cNvPr id="343" name="Google Shape;343;p37"/>
          <p:cNvSpPr/>
          <p:nvPr/>
        </p:nvSpPr>
        <p:spPr>
          <a:xfrm>
            <a:off x="4234725" y="3042100"/>
            <a:ext cx="4585800" cy="1036200"/>
          </a:xfrm>
          <a:prstGeom prst="roundRect">
            <a:avLst>
              <a:gd fmla="val 16667" name="adj"/>
            </a:avLst>
          </a:prstGeom>
          <a:noFill/>
          <a:ln cap="flat" cmpd="sng" w="38100">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7"/>
          <p:cNvSpPr/>
          <p:nvPr/>
        </p:nvSpPr>
        <p:spPr>
          <a:xfrm>
            <a:off x="2089500" y="416700"/>
            <a:ext cx="4493100" cy="4227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ca" sz="1600"/>
              <a:t>Use of p</a:t>
            </a:r>
            <a:r>
              <a:rPr lang="ca" sz="1600"/>
              <a:t>ermu</a:t>
            </a:r>
            <a:r>
              <a:rPr b="1" lang="ca" sz="1600"/>
              <a:t>L</a:t>
            </a:r>
            <a:r>
              <a:rPr lang="ca" sz="1600"/>
              <a:t>ations</a:t>
            </a:r>
            <a:endParaRPr sz="600"/>
          </a:p>
        </p:txBody>
      </p:sp>
      <p:sp>
        <p:nvSpPr>
          <p:cNvPr id="345" name="Google Shape;345;p37"/>
          <p:cNvSpPr txBox="1"/>
          <p:nvPr/>
        </p:nvSpPr>
        <p:spPr>
          <a:xfrm>
            <a:off x="1103825" y="4621375"/>
            <a:ext cx="1631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expected p-value (-log10 scale)</a:t>
            </a:r>
            <a:endParaRPr sz="800"/>
          </a:p>
        </p:txBody>
      </p:sp>
      <p:sp>
        <p:nvSpPr>
          <p:cNvPr id="346" name="Google Shape;346;p37"/>
          <p:cNvSpPr txBox="1"/>
          <p:nvPr/>
        </p:nvSpPr>
        <p:spPr>
          <a:xfrm rot="-5400000">
            <a:off x="-29900" y="3404976"/>
            <a:ext cx="1052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observed p-value (-log10 scale)</a:t>
            </a:r>
            <a:endParaRPr sz="800"/>
          </a:p>
        </p:txBody>
      </p:sp>
      <p:sp>
        <p:nvSpPr>
          <p:cNvPr id="347" name="Google Shape;347;p37"/>
          <p:cNvSpPr txBox="1"/>
          <p:nvPr/>
        </p:nvSpPr>
        <p:spPr>
          <a:xfrm>
            <a:off x="361950" y="941850"/>
            <a:ext cx="87249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300"/>
              <a:t>For a given phylogenetic comparative method (PCM), such as PGLS, permulations allow to:</a:t>
            </a:r>
            <a:endParaRPr sz="1300"/>
          </a:p>
          <a:p>
            <a:pPr indent="-311150" lvl="0" marL="457200" rtl="0" algn="l">
              <a:spcBef>
                <a:spcPts val="0"/>
              </a:spcBef>
              <a:spcAft>
                <a:spcPts val="0"/>
              </a:spcAft>
              <a:buSzPts val="1300"/>
              <a:buAutoNum type="alphaLcParenR"/>
            </a:pPr>
            <a:r>
              <a:rPr b="1" lang="ca" sz="1300"/>
              <a:t>explore the space</a:t>
            </a:r>
            <a:r>
              <a:rPr lang="ca" sz="1300"/>
              <a:t> of null expectation for p-values given a particular association method and a particular genomic dataset</a:t>
            </a:r>
            <a:endParaRPr sz="1300"/>
          </a:p>
          <a:p>
            <a:pPr indent="-311150" lvl="0" marL="457200" rtl="0" algn="l">
              <a:spcBef>
                <a:spcPts val="0"/>
              </a:spcBef>
              <a:spcAft>
                <a:spcPts val="0"/>
              </a:spcAft>
              <a:buSzPts val="1300"/>
              <a:buAutoNum type="alphaLcParenR"/>
            </a:pPr>
            <a:r>
              <a:rPr b="1" lang="ca" sz="1300"/>
              <a:t>recalibrate</a:t>
            </a:r>
            <a:r>
              <a:rPr lang="ca" sz="1300"/>
              <a:t> original p-values obtaining </a:t>
            </a:r>
            <a:r>
              <a:rPr b="1" lang="ca" sz="1300">
                <a:solidFill>
                  <a:srgbClr val="BF9000"/>
                </a:solidFill>
              </a:rPr>
              <a:t>empirical p-values</a:t>
            </a:r>
            <a:r>
              <a:rPr lang="ca" sz="1300"/>
              <a:t>, reducing </a:t>
            </a:r>
            <a:r>
              <a:rPr i="1" lang="ca" sz="1300" u="sng"/>
              <a:t>overestimation</a:t>
            </a:r>
            <a:r>
              <a:rPr lang="ca" sz="1300"/>
              <a:t> or </a:t>
            </a:r>
            <a:r>
              <a:rPr i="1" lang="ca" sz="1300" u="sng"/>
              <a:t>underestimation</a:t>
            </a:r>
            <a:r>
              <a:rPr lang="ca" sz="1300"/>
              <a:t> of correlation significance due to PCM particularities</a:t>
            </a:r>
            <a:endParaRPr sz="1300"/>
          </a:p>
        </p:txBody>
      </p:sp>
      <p:sp>
        <p:nvSpPr>
          <p:cNvPr id="348" name="Google Shape;348;p37"/>
          <p:cNvSpPr/>
          <p:nvPr/>
        </p:nvSpPr>
        <p:spPr>
          <a:xfrm>
            <a:off x="980225" y="2266950"/>
            <a:ext cx="1754700" cy="3078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ca" sz="800"/>
              <a:t>Neoplasia</a:t>
            </a:r>
            <a:r>
              <a:rPr b="1" lang="ca" sz="800"/>
              <a:t> Prevalence </a:t>
            </a:r>
            <a:r>
              <a:rPr lang="ca" sz="800"/>
              <a:t>parametric p-values</a:t>
            </a:r>
            <a:endParaRPr i="1" sz="800"/>
          </a:p>
        </p:txBody>
      </p:sp>
      <p:sp>
        <p:nvSpPr>
          <p:cNvPr id="349" name="Google Shape;349;p37"/>
          <p:cNvSpPr txBox="1"/>
          <p:nvPr/>
        </p:nvSpPr>
        <p:spPr>
          <a:xfrm>
            <a:off x="4345429" y="4138320"/>
            <a:ext cx="406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700">
                <a:solidFill>
                  <a:srgbClr val="000000"/>
                </a:solidFill>
              </a:rPr>
              <a:t>Elysia Saputra, Amanda Kowalczyk, Luisa Cusick, Nathan Clark, Maria Chikina, </a:t>
            </a:r>
            <a:r>
              <a:rPr b="1" lang="ca" sz="700">
                <a:solidFill>
                  <a:srgbClr val="000000"/>
                </a:solidFill>
              </a:rPr>
              <a:t>Phylogenetic Permulations:</a:t>
            </a:r>
            <a:r>
              <a:rPr lang="ca" sz="700">
                <a:solidFill>
                  <a:srgbClr val="000000"/>
                </a:solidFill>
              </a:rPr>
              <a:t> </a:t>
            </a:r>
            <a:r>
              <a:rPr b="1" lang="ca" sz="700">
                <a:solidFill>
                  <a:srgbClr val="000000"/>
                </a:solidFill>
              </a:rPr>
              <a:t>A Statistically Rigorous Approach to Measure Confidence in Associations in a Phylogenetic Context</a:t>
            </a:r>
            <a:r>
              <a:rPr lang="ca" sz="700">
                <a:solidFill>
                  <a:srgbClr val="000000"/>
                </a:solidFill>
              </a:rPr>
              <a:t>, </a:t>
            </a:r>
            <a:r>
              <a:rPr i="1" lang="ca" sz="700">
                <a:solidFill>
                  <a:srgbClr val="000000"/>
                </a:solidFill>
              </a:rPr>
              <a:t>Molecular Biology and Evolution</a:t>
            </a:r>
            <a:r>
              <a:rPr lang="ca" sz="700">
                <a:solidFill>
                  <a:srgbClr val="000000"/>
                </a:solidFill>
              </a:rPr>
              <a:t>, Volume 38, Issue 7, July 2021, Pages 3004–3021</a:t>
            </a:r>
            <a:endParaRPr sz="700"/>
          </a:p>
        </p:txBody>
      </p:sp>
      <p:cxnSp>
        <p:nvCxnSpPr>
          <p:cNvPr id="350" name="Google Shape;350;p37"/>
          <p:cNvCxnSpPr/>
          <p:nvPr/>
        </p:nvCxnSpPr>
        <p:spPr>
          <a:xfrm>
            <a:off x="3111850" y="3527475"/>
            <a:ext cx="753300" cy="0"/>
          </a:xfrm>
          <a:prstGeom prst="straightConnector1">
            <a:avLst/>
          </a:prstGeom>
          <a:noFill/>
          <a:ln cap="flat" cmpd="sng" w="38100">
            <a:solidFill>
              <a:schemeClr val="dk2"/>
            </a:solidFill>
            <a:prstDash val="solid"/>
            <a:round/>
            <a:headEnd len="med" w="med" type="none"/>
            <a:tailEnd len="med" w="med" type="triangle"/>
          </a:ln>
        </p:spPr>
      </p:cxnSp>
      <p:pic>
        <p:nvPicPr>
          <p:cNvPr id="351" name="Google Shape;351;p37"/>
          <p:cNvPicPr preferRelativeResize="0"/>
          <p:nvPr/>
        </p:nvPicPr>
        <p:blipFill rotWithShape="1">
          <a:blip r:embed="rId4">
            <a:alphaModFix/>
          </a:blip>
          <a:srcRect b="6498" l="3166" r="37085" t="0"/>
          <a:stretch/>
        </p:blipFill>
        <p:spPr>
          <a:xfrm>
            <a:off x="820175" y="2666850"/>
            <a:ext cx="1922100" cy="198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p:nvPr/>
        </p:nvSpPr>
        <p:spPr>
          <a:xfrm>
            <a:off x="2089500" y="416700"/>
            <a:ext cx="4493100" cy="4227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ca" sz="1600"/>
              <a:t>Improvements added since last presentation...</a:t>
            </a:r>
            <a:endParaRPr sz="600"/>
          </a:p>
        </p:txBody>
      </p:sp>
      <p:sp>
        <p:nvSpPr>
          <p:cNvPr id="357" name="Google Shape;357;p38"/>
          <p:cNvSpPr txBox="1"/>
          <p:nvPr/>
        </p:nvSpPr>
        <p:spPr>
          <a:xfrm>
            <a:off x="209550" y="1094250"/>
            <a:ext cx="87249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300"/>
              <a:t>Regarding both, the gene predictor (</a:t>
            </a:r>
            <a:r>
              <a:rPr lang="ca" sz="1300" u="sng"/>
              <a:t>root-to-tip dN/dS</a:t>
            </a:r>
            <a:r>
              <a:rPr lang="ca" sz="1300"/>
              <a:t>) and the relevant trait (</a:t>
            </a:r>
            <a:r>
              <a:rPr i="1" lang="ca" sz="1300"/>
              <a:t>e.g.</a:t>
            </a:r>
            <a:r>
              <a:rPr lang="ca" sz="1300"/>
              <a:t>, </a:t>
            </a:r>
            <a:r>
              <a:rPr lang="ca" sz="1300" u="sng"/>
              <a:t>Neoplasia Prevalence</a:t>
            </a:r>
            <a:r>
              <a:rPr lang="ca" sz="1300"/>
              <a:t>):</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AutoNum type="alphaLcParenR"/>
            </a:pPr>
            <a:r>
              <a:rPr lang="ca" sz="1300"/>
              <a:t>Genes with </a:t>
            </a:r>
            <a:r>
              <a:rPr b="1" lang="ca" sz="1300" u="sng">
                <a:solidFill>
                  <a:srgbClr val="660000"/>
                </a:solidFill>
              </a:rPr>
              <a:t>half of the species with certain dN/dS values</a:t>
            </a:r>
            <a:r>
              <a:rPr lang="ca" sz="1300"/>
              <a:t> (value of “0”, ~10 species) were not included in the correlation analysis (a value of “0” biases the analysis because it tends to assign the strength of the correlations strength to particular species rather than to phylogenetic trends)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AutoNum type="alphaLcParenR"/>
            </a:pPr>
            <a:r>
              <a:rPr lang="ca" sz="1300"/>
              <a:t>Here we work with the removal of standardized residuals for the </a:t>
            </a:r>
            <a:r>
              <a:rPr b="1" lang="ca" sz="1300" u="sng">
                <a:solidFill>
                  <a:srgbClr val="134F5C"/>
                </a:solidFill>
              </a:rPr>
              <a:t>raw values of the trait</a:t>
            </a:r>
            <a:r>
              <a:rPr lang="ca" sz="1300"/>
              <a:t> (with several “0” observations, a log10-transformation before the correlation estimation does not lead to a roughly normal or uniform distribution).</a:t>
            </a:r>
            <a:endParaRPr sz="1300"/>
          </a:p>
          <a:p>
            <a:pPr indent="0" lvl="0" marL="457200" rtl="0" algn="l">
              <a:spcBef>
                <a:spcPts val="0"/>
              </a:spcBef>
              <a:spcAft>
                <a:spcPts val="0"/>
              </a:spcAft>
              <a:buNone/>
            </a:pPr>
            <a:r>
              <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nvSpPr>
        <p:spPr>
          <a:xfrm>
            <a:off x="3308400" y="2235800"/>
            <a:ext cx="96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800">
                <a:solidFill>
                  <a:srgbClr val="85200C"/>
                </a:solidFill>
              </a:rPr>
              <a:t>P-VAL &lt;0.05 threshold</a:t>
            </a:r>
            <a:endParaRPr b="1" i="1" sz="800">
              <a:solidFill>
                <a:srgbClr val="85200C"/>
              </a:solidFill>
            </a:endParaRPr>
          </a:p>
        </p:txBody>
      </p:sp>
      <p:sp>
        <p:nvSpPr>
          <p:cNvPr id="363" name="Google Shape;363;p39"/>
          <p:cNvSpPr txBox="1"/>
          <p:nvPr/>
        </p:nvSpPr>
        <p:spPr>
          <a:xfrm>
            <a:off x="835993" y="4033282"/>
            <a:ext cx="178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expected p-value (-log10 scale)</a:t>
            </a:r>
            <a:endParaRPr sz="800"/>
          </a:p>
        </p:txBody>
      </p:sp>
      <p:sp>
        <p:nvSpPr>
          <p:cNvPr id="364" name="Google Shape;364;p39"/>
          <p:cNvSpPr txBox="1"/>
          <p:nvPr/>
        </p:nvSpPr>
        <p:spPr>
          <a:xfrm rot="-5400000">
            <a:off x="-576225" y="2566126"/>
            <a:ext cx="17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observed p-value (-log10 scale)</a:t>
            </a:r>
            <a:endParaRPr sz="800"/>
          </a:p>
        </p:txBody>
      </p:sp>
      <p:pic>
        <p:nvPicPr>
          <p:cNvPr id="365" name="Google Shape;365;p39"/>
          <p:cNvPicPr preferRelativeResize="0"/>
          <p:nvPr/>
        </p:nvPicPr>
        <p:blipFill rotWithShape="1">
          <a:blip r:embed="rId3">
            <a:alphaModFix/>
          </a:blip>
          <a:srcRect b="6498" l="3166" r="37085" t="0"/>
          <a:stretch/>
        </p:blipFill>
        <p:spPr>
          <a:xfrm>
            <a:off x="555439" y="1169275"/>
            <a:ext cx="2098311" cy="2863991"/>
          </a:xfrm>
          <a:prstGeom prst="rect">
            <a:avLst/>
          </a:prstGeom>
          <a:noFill/>
          <a:ln>
            <a:noFill/>
          </a:ln>
        </p:spPr>
      </p:pic>
      <p:sp>
        <p:nvSpPr>
          <p:cNvPr id="366" name="Google Shape;366;p39"/>
          <p:cNvSpPr txBox="1"/>
          <p:nvPr/>
        </p:nvSpPr>
        <p:spPr>
          <a:xfrm>
            <a:off x="5259625" y="3725475"/>
            <a:ext cx="3064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b="1" i="1" lang="ca">
                <a:solidFill>
                  <a:srgbClr val="38761D"/>
                </a:solidFill>
              </a:rPr>
              <a:t>gene-trait correlations</a:t>
            </a:r>
            <a:endParaRPr b="1" i="1">
              <a:solidFill>
                <a:srgbClr val="38761D"/>
              </a:solidFill>
            </a:endParaRPr>
          </a:p>
          <a:p>
            <a:pPr indent="-317500" lvl="0" marL="457200" rtl="0" algn="l">
              <a:spcBef>
                <a:spcPts val="0"/>
              </a:spcBef>
              <a:spcAft>
                <a:spcPts val="0"/>
              </a:spcAft>
              <a:buClr>
                <a:srgbClr val="85200C"/>
              </a:buClr>
              <a:buSzPts val="1400"/>
              <a:buChar char="-"/>
            </a:pPr>
            <a:r>
              <a:rPr b="1" i="1" lang="ca">
                <a:solidFill>
                  <a:srgbClr val="85200C"/>
                </a:solidFill>
              </a:rPr>
              <a:t>gene-trait correlations</a:t>
            </a:r>
            <a:endParaRPr b="1" i="1">
              <a:solidFill>
                <a:srgbClr val="85200C"/>
              </a:solidFill>
            </a:endParaRPr>
          </a:p>
        </p:txBody>
      </p:sp>
      <p:sp>
        <p:nvSpPr>
          <p:cNvPr id="367" name="Google Shape;367;p39"/>
          <p:cNvSpPr txBox="1"/>
          <p:nvPr/>
        </p:nvSpPr>
        <p:spPr>
          <a:xfrm>
            <a:off x="4524200" y="3189625"/>
            <a:ext cx="3808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300"/>
              <a:t>Some genes with roles as </a:t>
            </a:r>
            <a:r>
              <a:rPr i="1" lang="ca" sz="1300" u="sng"/>
              <a:t>tumor suppressor </a:t>
            </a:r>
            <a:r>
              <a:rPr lang="ca" sz="1300"/>
              <a:t>and </a:t>
            </a:r>
            <a:r>
              <a:rPr i="1" lang="ca" sz="1300" u="sng"/>
              <a:t>tumor necrosis factor</a:t>
            </a:r>
            <a:r>
              <a:rPr lang="ca" sz="1300"/>
              <a:t> as top hits</a:t>
            </a:r>
            <a:endParaRPr sz="1300"/>
          </a:p>
        </p:txBody>
      </p:sp>
      <p:sp>
        <p:nvSpPr>
          <p:cNvPr id="368" name="Google Shape;368;p39"/>
          <p:cNvSpPr/>
          <p:nvPr/>
        </p:nvSpPr>
        <p:spPr>
          <a:xfrm>
            <a:off x="237500" y="435475"/>
            <a:ext cx="2977500" cy="6117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ca" sz="1600"/>
              <a:t>Neoplasia Prevalence</a:t>
            </a:r>
            <a:endParaRPr b="1" sz="1600"/>
          </a:p>
          <a:p>
            <a:pPr indent="0" lvl="0" marL="0" rtl="0" algn="ctr">
              <a:spcBef>
                <a:spcPts val="0"/>
              </a:spcBef>
              <a:spcAft>
                <a:spcPts val="0"/>
              </a:spcAft>
              <a:buClr>
                <a:srgbClr val="000000"/>
              </a:buClr>
              <a:buSzPts val="1100"/>
              <a:buFont typeface="Arial"/>
              <a:buNone/>
            </a:pPr>
            <a:r>
              <a:rPr lang="ca" sz="1600"/>
              <a:t>parametric p-values</a:t>
            </a:r>
            <a:endParaRPr i="1" sz="1300"/>
          </a:p>
        </p:txBody>
      </p:sp>
      <p:sp>
        <p:nvSpPr>
          <p:cNvPr id="369" name="Google Shape;369;p39"/>
          <p:cNvSpPr txBox="1"/>
          <p:nvPr/>
        </p:nvSpPr>
        <p:spPr>
          <a:xfrm>
            <a:off x="3308400" y="973175"/>
            <a:ext cx="96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800">
                <a:solidFill>
                  <a:srgbClr val="073763"/>
                </a:solidFill>
              </a:rPr>
              <a:t>Bonferroni</a:t>
            </a:r>
            <a:endParaRPr b="1" i="1" sz="800">
              <a:solidFill>
                <a:srgbClr val="073763"/>
              </a:solidFill>
            </a:endParaRPr>
          </a:p>
          <a:p>
            <a:pPr indent="0" lvl="0" marL="0" rtl="0" algn="l">
              <a:spcBef>
                <a:spcPts val="0"/>
              </a:spcBef>
              <a:spcAft>
                <a:spcPts val="0"/>
              </a:spcAft>
              <a:buNone/>
            </a:pPr>
            <a:r>
              <a:rPr b="1" i="1" lang="ca" sz="800">
                <a:solidFill>
                  <a:srgbClr val="073763"/>
                </a:solidFill>
              </a:rPr>
              <a:t>threshold</a:t>
            </a:r>
            <a:endParaRPr b="1" i="1" sz="800">
              <a:solidFill>
                <a:srgbClr val="073763"/>
              </a:solidFill>
            </a:endParaRPr>
          </a:p>
        </p:txBody>
      </p:sp>
      <p:pic>
        <p:nvPicPr>
          <p:cNvPr id="370" name="Google Shape;370;p39"/>
          <p:cNvPicPr preferRelativeResize="0"/>
          <p:nvPr/>
        </p:nvPicPr>
        <p:blipFill>
          <a:blip r:embed="rId4">
            <a:alphaModFix/>
          </a:blip>
          <a:stretch>
            <a:fillRect/>
          </a:stretch>
        </p:blipFill>
        <p:spPr>
          <a:xfrm>
            <a:off x="4274100" y="152400"/>
            <a:ext cx="4630559" cy="2884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0"/>
          <p:cNvPicPr preferRelativeResize="0"/>
          <p:nvPr/>
        </p:nvPicPr>
        <p:blipFill>
          <a:blip r:embed="rId3">
            <a:alphaModFix/>
          </a:blip>
          <a:stretch>
            <a:fillRect/>
          </a:stretch>
        </p:blipFill>
        <p:spPr>
          <a:xfrm>
            <a:off x="3697875" y="370150"/>
            <a:ext cx="5365999" cy="3649075"/>
          </a:xfrm>
          <a:prstGeom prst="rect">
            <a:avLst/>
          </a:prstGeom>
          <a:noFill/>
          <a:ln>
            <a:noFill/>
          </a:ln>
        </p:spPr>
      </p:pic>
      <p:sp>
        <p:nvSpPr>
          <p:cNvPr id="376" name="Google Shape;376;p40"/>
          <p:cNvSpPr txBox="1"/>
          <p:nvPr/>
        </p:nvSpPr>
        <p:spPr>
          <a:xfrm>
            <a:off x="3971350" y="4178250"/>
            <a:ext cx="50439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t>1,350</a:t>
            </a:r>
            <a:r>
              <a:rPr lang="ca"/>
              <a:t> genes with </a:t>
            </a:r>
            <a:r>
              <a:rPr b="1" i="1" lang="ca">
                <a:solidFill>
                  <a:srgbClr val="BF9000"/>
                </a:solidFill>
              </a:rPr>
              <a:t>permuLation p-value &lt;0.05</a:t>
            </a:r>
            <a:r>
              <a:rPr lang="ca"/>
              <a:t> &amp; </a:t>
            </a:r>
            <a:r>
              <a:rPr b="1" i="1" lang="ca">
                <a:solidFill>
                  <a:srgbClr val="980000"/>
                </a:solidFill>
              </a:rPr>
              <a:t>parametric PGLS p-value &lt;0.05</a:t>
            </a:r>
            <a:r>
              <a:rPr lang="ca" sz="1500"/>
              <a:t> </a:t>
            </a:r>
            <a:r>
              <a:rPr lang="ca" sz="900"/>
              <a:t>(48.31% all nominally significant p-values)</a:t>
            </a:r>
            <a:endParaRPr sz="900"/>
          </a:p>
        </p:txBody>
      </p:sp>
      <p:sp>
        <p:nvSpPr>
          <p:cNvPr id="377" name="Google Shape;377;p40"/>
          <p:cNvSpPr txBox="1"/>
          <p:nvPr/>
        </p:nvSpPr>
        <p:spPr>
          <a:xfrm>
            <a:off x="296250" y="211150"/>
            <a:ext cx="4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78" name="Google Shape;378;p40"/>
          <p:cNvSpPr/>
          <p:nvPr/>
        </p:nvSpPr>
        <p:spPr>
          <a:xfrm>
            <a:off x="296250" y="459625"/>
            <a:ext cx="2900400" cy="497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ca" sz="1600">
                <a:solidFill>
                  <a:schemeClr val="dk1"/>
                </a:solidFill>
              </a:rPr>
              <a:t>Neoplasia Prevalence</a:t>
            </a:r>
            <a:endParaRPr b="1" sz="1600">
              <a:solidFill>
                <a:schemeClr val="dk1"/>
              </a:solidFill>
            </a:endParaRPr>
          </a:p>
          <a:p>
            <a:pPr indent="0" lvl="0" marL="0" rtl="0" algn="ctr">
              <a:spcBef>
                <a:spcPts val="0"/>
              </a:spcBef>
              <a:spcAft>
                <a:spcPts val="0"/>
              </a:spcAft>
              <a:buClr>
                <a:srgbClr val="000000"/>
              </a:buClr>
              <a:buSzPts val="1100"/>
              <a:buFont typeface="Arial"/>
              <a:buNone/>
            </a:pPr>
            <a:r>
              <a:rPr i="1" lang="ca" sz="1300"/>
              <a:t>permuLated regressions</a:t>
            </a:r>
            <a:endParaRPr i="1" sz="1300"/>
          </a:p>
        </p:txBody>
      </p:sp>
      <p:sp>
        <p:nvSpPr>
          <p:cNvPr id="379" name="Google Shape;379;p40"/>
          <p:cNvSpPr txBox="1"/>
          <p:nvPr/>
        </p:nvSpPr>
        <p:spPr>
          <a:xfrm>
            <a:off x="6728100" y="428475"/>
            <a:ext cx="2042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t>permuLations for nominally significant SNPs</a:t>
            </a:r>
            <a:endParaRPr sz="1000"/>
          </a:p>
          <a:p>
            <a:pPr indent="0" lvl="0" marL="0" rtl="0" algn="ctr">
              <a:spcBef>
                <a:spcPts val="0"/>
              </a:spcBef>
              <a:spcAft>
                <a:spcPts val="0"/>
              </a:spcAft>
              <a:buNone/>
            </a:pPr>
            <a:r>
              <a:rPr i="1" lang="ca" sz="1000"/>
              <a:t>parametric PGLS p-value &lt; 0.05</a:t>
            </a:r>
            <a:endParaRPr i="1" sz="1000"/>
          </a:p>
        </p:txBody>
      </p:sp>
      <p:sp>
        <p:nvSpPr>
          <p:cNvPr id="380" name="Google Shape;380;p40"/>
          <p:cNvSpPr txBox="1"/>
          <p:nvPr/>
        </p:nvSpPr>
        <p:spPr>
          <a:xfrm>
            <a:off x="955575" y="4019225"/>
            <a:ext cx="2673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900">
                <a:solidFill>
                  <a:srgbClr val="CFE2F3"/>
                </a:solidFill>
                <a:highlight>
                  <a:schemeClr val="dk1"/>
                </a:highlight>
              </a:rPr>
              <a:t>permuLation empirical p-values </a:t>
            </a:r>
            <a:endParaRPr b="1" i="1" sz="900">
              <a:solidFill>
                <a:srgbClr val="CFE2F3"/>
              </a:solidFill>
              <a:highlight>
                <a:schemeClr val="dk1"/>
              </a:highlight>
            </a:endParaRPr>
          </a:p>
        </p:txBody>
      </p:sp>
      <p:pic>
        <p:nvPicPr>
          <p:cNvPr id="381" name="Google Shape;381;p40"/>
          <p:cNvPicPr preferRelativeResize="0"/>
          <p:nvPr/>
        </p:nvPicPr>
        <p:blipFill rotWithShape="1">
          <a:blip r:embed="rId4">
            <a:alphaModFix/>
          </a:blip>
          <a:srcRect b="7791" l="2419" r="0" t="0"/>
          <a:stretch/>
        </p:blipFill>
        <p:spPr>
          <a:xfrm>
            <a:off x="445750" y="1924600"/>
            <a:ext cx="3106625" cy="2194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nvSpPr>
        <p:spPr>
          <a:xfrm>
            <a:off x="296250" y="211150"/>
            <a:ext cx="4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41"/>
          <p:cNvSpPr/>
          <p:nvPr/>
        </p:nvSpPr>
        <p:spPr>
          <a:xfrm>
            <a:off x="296250" y="459625"/>
            <a:ext cx="2900400" cy="497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ca" sz="1600">
                <a:solidFill>
                  <a:schemeClr val="dk1"/>
                </a:solidFill>
              </a:rPr>
              <a:t>Neoplasia Prevalence</a:t>
            </a:r>
            <a:endParaRPr b="1" sz="1600">
              <a:solidFill>
                <a:schemeClr val="dk1"/>
              </a:solidFill>
            </a:endParaRPr>
          </a:p>
          <a:p>
            <a:pPr indent="0" lvl="0" marL="0" rtl="0" algn="ctr">
              <a:spcBef>
                <a:spcPts val="0"/>
              </a:spcBef>
              <a:spcAft>
                <a:spcPts val="0"/>
              </a:spcAft>
              <a:buClr>
                <a:srgbClr val="000000"/>
              </a:buClr>
              <a:buSzPts val="1100"/>
              <a:buFont typeface="Arial"/>
              <a:buNone/>
            </a:pPr>
            <a:r>
              <a:rPr i="1" lang="ca" sz="1300"/>
              <a:t>functional enrichment</a:t>
            </a:r>
            <a:endParaRPr i="1" sz="1300"/>
          </a:p>
        </p:txBody>
      </p:sp>
      <p:pic>
        <p:nvPicPr>
          <p:cNvPr id="388" name="Google Shape;388;p41"/>
          <p:cNvPicPr preferRelativeResize="0"/>
          <p:nvPr/>
        </p:nvPicPr>
        <p:blipFill rotWithShape="1">
          <a:blip r:embed="rId3">
            <a:alphaModFix/>
          </a:blip>
          <a:srcRect b="0" l="10362" r="0" t="7570"/>
          <a:stretch/>
        </p:blipFill>
        <p:spPr>
          <a:xfrm>
            <a:off x="296250" y="1452625"/>
            <a:ext cx="6904791" cy="1724400"/>
          </a:xfrm>
          <a:prstGeom prst="rect">
            <a:avLst/>
          </a:prstGeom>
          <a:noFill/>
          <a:ln>
            <a:noFill/>
          </a:ln>
        </p:spPr>
      </p:pic>
      <p:sp>
        <p:nvSpPr>
          <p:cNvPr id="389" name="Google Shape;389;p41"/>
          <p:cNvSpPr/>
          <p:nvPr/>
        </p:nvSpPr>
        <p:spPr>
          <a:xfrm>
            <a:off x="5807575" y="105031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390" name="Google Shape;390;p41"/>
          <p:cNvSpPr txBox="1"/>
          <p:nvPr/>
        </p:nvSpPr>
        <p:spPr>
          <a:xfrm>
            <a:off x="5729100" y="14964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GO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391" name="Google Shape;391;p41"/>
          <p:cNvSpPr txBox="1"/>
          <p:nvPr/>
        </p:nvSpPr>
        <p:spPr>
          <a:xfrm>
            <a:off x="1369125" y="1198925"/>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Biological process</a:t>
            </a:r>
            <a:endParaRPr b="1" i="1">
              <a:solidFill>
                <a:schemeClr val="dk1"/>
              </a:solidFill>
            </a:endParaRPr>
          </a:p>
          <a:p>
            <a:pPr indent="0" lvl="0" marL="0" rtl="0" algn="l">
              <a:spcBef>
                <a:spcPts val="0"/>
              </a:spcBef>
              <a:spcAft>
                <a:spcPts val="0"/>
              </a:spcAft>
              <a:buNone/>
            </a:pPr>
            <a:r>
              <a:t/>
            </a:r>
            <a:endParaRPr b="1" i="1"/>
          </a:p>
        </p:txBody>
      </p:sp>
      <p:pic>
        <p:nvPicPr>
          <p:cNvPr id="392" name="Google Shape;392;p41"/>
          <p:cNvPicPr preferRelativeResize="0"/>
          <p:nvPr/>
        </p:nvPicPr>
        <p:blipFill rotWithShape="1">
          <a:blip r:embed="rId4">
            <a:alphaModFix/>
          </a:blip>
          <a:srcRect b="0" l="0" r="0" t="6059"/>
          <a:stretch/>
        </p:blipFill>
        <p:spPr>
          <a:xfrm>
            <a:off x="1147750" y="3258550"/>
            <a:ext cx="7854351" cy="1898125"/>
          </a:xfrm>
          <a:prstGeom prst="rect">
            <a:avLst/>
          </a:prstGeom>
          <a:noFill/>
          <a:ln>
            <a:noFill/>
          </a:ln>
        </p:spPr>
      </p:pic>
      <p:sp>
        <p:nvSpPr>
          <p:cNvPr id="393" name="Google Shape;393;p41"/>
          <p:cNvSpPr txBox="1"/>
          <p:nvPr/>
        </p:nvSpPr>
        <p:spPr>
          <a:xfrm>
            <a:off x="1955700" y="3010975"/>
            <a:ext cx="358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Molecular function</a:t>
            </a:r>
            <a:endParaRPr b="1" i="1">
              <a:solidFill>
                <a:schemeClr val="dk1"/>
              </a:solidFill>
            </a:endParaRPr>
          </a:p>
          <a:p>
            <a:pPr indent="0" lvl="0" marL="0" rtl="0" algn="l">
              <a:spcBef>
                <a:spcPts val="0"/>
              </a:spcBef>
              <a:spcAft>
                <a:spcPts val="0"/>
              </a:spcAft>
              <a:buNone/>
            </a:pPr>
            <a:r>
              <a:t/>
            </a:r>
            <a:endParaRPr b="1" i="1"/>
          </a:p>
        </p:txBody>
      </p:sp>
      <p:pic>
        <p:nvPicPr>
          <p:cNvPr id="394" name="Google Shape;394;p41"/>
          <p:cNvPicPr preferRelativeResize="0"/>
          <p:nvPr/>
        </p:nvPicPr>
        <p:blipFill rotWithShape="1">
          <a:blip r:embed="rId5">
            <a:alphaModFix/>
          </a:blip>
          <a:srcRect b="92881" l="0" r="84120" t="0"/>
          <a:stretch/>
        </p:blipFill>
        <p:spPr>
          <a:xfrm>
            <a:off x="223200" y="1066225"/>
            <a:ext cx="2550252" cy="276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5"/>
          <p:cNvPicPr preferRelativeResize="0"/>
          <p:nvPr/>
        </p:nvPicPr>
        <p:blipFill>
          <a:blip r:embed="rId3">
            <a:alphaModFix/>
          </a:blip>
          <a:stretch>
            <a:fillRect/>
          </a:stretch>
        </p:blipFill>
        <p:spPr>
          <a:xfrm>
            <a:off x="152400" y="211150"/>
            <a:ext cx="3752700" cy="4779950"/>
          </a:xfrm>
          <a:prstGeom prst="rect">
            <a:avLst/>
          </a:prstGeom>
          <a:noFill/>
          <a:ln>
            <a:noFill/>
          </a:ln>
        </p:spPr>
      </p:pic>
      <p:pic>
        <p:nvPicPr>
          <p:cNvPr id="80" name="Google Shape;80;p15"/>
          <p:cNvPicPr preferRelativeResize="0"/>
          <p:nvPr/>
        </p:nvPicPr>
        <p:blipFill rotWithShape="1">
          <a:blip r:embed="rId4">
            <a:alphaModFix/>
          </a:blip>
          <a:srcRect b="2657" l="2789" r="0" t="0"/>
          <a:stretch/>
        </p:blipFill>
        <p:spPr>
          <a:xfrm>
            <a:off x="3986425" y="400300"/>
            <a:ext cx="4966575" cy="4342900"/>
          </a:xfrm>
          <a:prstGeom prst="rect">
            <a:avLst/>
          </a:prstGeom>
          <a:noFill/>
          <a:ln>
            <a:noFill/>
          </a:ln>
        </p:spPr>
      </p:pic>
      <p:sp>
        <p:nvSpPr>
          <p:cNvPr id="81" name="Google Shape;81;p15"/>
          <p:cNvSpPr txBox="1"/>
          <p:nvPr/>
        </p:nvSpPr>
        <p:spPr>
          <a:xfrm>
            <a:off x="258850" y="136525"/>
            <a:ext cx="245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ca" sz="1200"/>
              <a:t>We observe </a:t>
            </a:r>
            <a:r>
              <a:rPr b="1" i="1" lang="ca" sz="1200"/>
              <a:t>extreme species </a:t>
            </a:r>
            <a:r>
              <a:rPr i="1" lang="ca" sz="1200"/>
              <a:t>within primate family clades </a:t>
            </a:r>
            <a:r>
              <a:rPr lang="ca" sz="1200"/>
              <a:t>(as we did with the previous dataset)</a:t>
            </a:r>
            <a:endParaRPr sz="1200"/>
          </a:p>
        </p:txBody>
      </p:sp>
      <p:sp>
        <p:nvSpPr>
          <p:cNvPr id="82" name="Google Shape;82;p15"/>
          <p:cNvSpPr txBox="1"/>
          <p:nvPr/>
        </p:nvSpPr>
        <p:spPr>
          <a:xfrm>
            <a:off x="258850" y="805300"/>
            <a:ext cx="190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700"/>
              <a:t>Every family labelled with a different colour</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2"/>
          <p:cNvPicPr preferRelativeResize="0"/>
          <p:nvPr/>
        </p:nvPicPr>
        <p:blipFill rotWithShape="1">
          <a:blip r:embed="rId3">
            <a:alphaModFix/>
          </a:blip>
          <a:srcRect b="0" l="9066" r="0" t="8925"/>
          <a:stretch/>
        </p:blipFill>
        <p:spPr>
          <a:xfrm>
            <a:off x="72225" y="2399175"/>
            <a:ext cx="7470515" cy="1812050"/>
          </a:xfrm>
          <a:prstGeom prst="rect">
            <a:avLst/>
          </a:prstGeom>
          <a:noFill/>
          <a:ln>
            <a:noFill/>
          </a:ln>
        </p:spPr>
      </p:pic>
      <p:sp>
        <p:nvSpPr>
          <p:cNvPr id="400" name="Google Shape;400;p42"/>
          <p:cNvSpPr txBox="1"/>
          <p:nvPr/>
        </p:nvSpPr>
        <p:spPr>
          <a:xfrm>
            <a:off x="296250" y="211150"/>
            <a:ext cx="4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1" name="Google Shape;401;p42"/>
          <p:cNvSpPr/>
          <p:nvPr/>
        </p:nvSpPr>
        <p:spPr>
          <a:xfrm>
            <a:off x="296250" y="459625"/>
            <a:ext cx="2900400" cy="497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ca" sz="1600">
                <a:solidFill>
                  <a:schemeClr val="dk1"/>
                </a:solidFill>
              </a:rPr>
              <a:t>Neoplasia Prevalence</a:t>
            </a:r>
            <a:endParaRPr b="1" sz="1600">
              <a:solidFill>
                <a:schemeClr val="dk1"/>
              </a:solidFill>
            </a:endParaRPr>
          </a:p>
          <a:p>
            <a:pPr indent="0" lvl="0" marL="0" rtl="0" algn="ctr">
              <a:spcBef>
                <a:spcPts val="0"/>
              </a:spcBef>
              <a:spcAft>
                <a:spcPts val="0"/>
              </a:spcAft>
              <a:buClr>
                <a:srgbClr val="000000"/>
              </a:buClr>
              <a:buSzPts val="1100"/>
              <a:buFont typeface="Arial"/>
              <a:buNone/>
            </a:pPr>
            <a:r>
              <a:rPr i="1" lang="ca" sz="1300"/>
              <a:t>functional enrichment</a:t>
            </a:r>
            <a:endParaRPr i="1" sz="1300"/>
          </a:p>
        </p:txBody>
      </p:sp>
      <p:sp>
        <p:nvSpPr>
          <p:cNvPr id="402" name="Google Shape;402;p42"/>
          <p:cNvSpPr/>
          <p:nvPr/>
        </p:nvSpPr>
        <p:spPr>
          <a:xfrm>
            <a:off x="5904900" y="95671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403" name="Google Shape;403;p42"/>
          <p:cNvSpPr txBox="1"/>
          <p:nvPr/>
        </p:nvSpPr>
        <p:spPr>
          <a:xfrm>
            <a:off x="5796900" y="1329325"/>
            <a:ext cx="33471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Pathway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404" name="Google Shape;404;p42"/>
          <p:cNvSpPr txBox="1"/>
          <p:nvPr/>
        </p:nvSpPr>
        <p:spPr>
          <a:xfrm>
            <a:off x="572700" y="2039013"/>
            <a:ext cx="3585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KEGG 2021: Biological pathways</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b="1" i="1"/>
          </a:p>
        </p:txBody>
      </p:sp>
      <p:pic>
        <p:nvPicPr>
          <p:cNvPr id="405" name="Google Shape;405;p42"/>
          <p:cNvPicPr preferRelativeResize="0"/>
          <p:nvPr/>
        </p:nvPicPr>
        <p:blipFill rotWithShape="1">
          <a:blip r:embed="rId4">
            <a:alphaModFix/>
          </a:blip>
          <a:srcRect b="92881" l="0" r="84120" t="0"/>
          <a:stretch/>
        </p:blipFill>
        <p:spPr>
          <a:xfrm>
            <a:off x="231775" y="1152488"/>
            <a:ext cx="2550252" cy="2768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nvSpPr>
        <p:spPr>
          <a:xfrm>
            <a:off x="296250" y="211150"/>
            <a:ext cx="4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1" name="Google Shape;411;p43"/>
          <p:cNvSpPr/>
          <p:nvPr/>
        </p:nvSpPr>
        <p:spPr>
          <a:xfrm>
            <a:off x="296250" y="459625"/>
            <a:ext cx="2900400" cy="497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ca" sz="1600">
                <a:solidFill>
                  <a:schemeClr val="dk1"/>
                </a:solidFill>
              </a:rPr>
              <a:t>Neoplasia Prevalence</a:t>
            </a:r>
            <a:endParaRPr b="1" sz="1600">
              <a:solidFill>
                <a:schemeClr val="dk1"/>
              </a:solidFill>
            </a:endParaRPr>
          </a:p>
          <a:p>
            <a:pPr indent="0" lvl="0" marL="0" rtl="0" algn="ctr">
              <a:spcBef>
                <a:spcPts val="0"/>
              </a:spcBef>
              <a:spcAft>
                <a:spcPts val="0"/>
              </a:spcAft>
              <a:buClr>
                <a:srgbClr val="000000"/>
              </a:buClr>
              <a:buSzPts val="1100"/>
              <a:buFont typeface="Arial"/>
              <a:buNone/>
            </a:pPr>
            <a:r>
              <a:rPr i="1" lang="ca" sz="1300"/>
              <a:t>functional enrichment</a:t>
            </a:r>
            <a:endParaRPr i="1" sz="1300"/>
          </a:p>
        </p:txBody>
      </p:sp>
      <p:sp>
        <p:nvSpPr>
          <p:cNvPr id="412" name="Google Shape;412;p43"/>
          <p:cNvSpPr/>
          <p:nvPr/>
        </p:nvSpPr>
        <p:spPr>
          <a:xfrm>
            <a:off x="5860400" y="6226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413" name="Google Shape;413;p43"/>
          <p:cNvSpPr txBox="1"/>
          <p:nvPr/>
        </p:nvSpPr>
        <p:spPr>
          <a:xfrm>
            <a:off x="5796900" y="346200"/>
            <a:ext cx="3347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i="1" sz="1100"/>
          </a:p>
          <a:p>
            <a:pPr indent="0" lvl="0" marL="0" rtl="0" algn="ctr">
              <a:spcBef>
                <a:spcPts val="0"/>
              </a:spcBef>
              <a:spcAft>
                <a:spcPts val="0"/>
              </a:spcAft>
              <a:buNone/>
            </a:pPr>
            <a:r>
              <a:rPr i="1" lang="ca" sz="1100"/>
              <a:t>Pathway and disease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pic>
        <p:nvPicPr>
          <p:cNvPr id="414" name="Google Shape;414;p43"/>
          <p:cNvPicPr preferRelativeResize="0"/>
          <p:nvPr/>
        </p:nvPicPr>
        <p:blipFill rotWithShape="1">
          <a:blip r:embed="rId3">
            <a:alphaModFix/>
          </a:blip>
          <a:srcRect b="0" l="14646" r="0" t="9592"/>
          <a:stretch/>
        </p:blipFill>
        <p:spPr>
          <a:xfrm>
            <a:off x="917950" y="1389788"/>
            <a:ext cx="6926700" cy="1731325"/>
          </a:xfrm>
          <a:prstGeom prst="rect">
            <a:avLst/>
          </a:prstGeom>
          <a:noFill/>
          <a:ln>
            <a:noFill/>
          </a:ln>
        </p:spPr>
      </p:pic>
      <p:sp>
        <p:nvSpPr>
          <p:cNvPr id="415" name="Google Shape;415;p43"/>
          <p:cNvSpPr txBox="1"/>
          <p:nvPr/>
        </p:nvSpPr>
        <p:spPr>
          <a:xfrm>
            <a:off x="0" y="3973900"/>
            <a:ext cx="2394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ca">
                <a:solidFill>
                  <a:schemeClr val="dk1"/>
                </a:solidFill>
              </a:rPr>
              <a:t>Disgenet  &amp; OMIM</a:t>
            </a:r>
            <a:endParaRPr b="1" i="1">
              <a:solidFill>
                <a:schemeClr val="dk1"/>
              </a:solidFill>
            </a:endParaRPr>
          </a:p>
          <a:p>
            <a:pPr indent="0" lvl="0" marL="0" rtl="0" algn="ctr">
              <a:spcBef>
                <a:spcPts val="0"/>
              </a:spcBef>
              <a:spcAft>
                <a:spcPts val="0"/>
              </a:spcAft>
              <a:buNone/>
            </a:pPr>
            <a:r>
              <a:rPr b="1" i="1" lang="ca">
                <a:solidFill>
                  <a:schemeClr val="dk1"/>
                </a:solidFill>
              </a:rPr>
              <a:t>diseases</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0" lvl="0" marL="0" rtl="0" algn="l">
              <a:spcBef>
                <a:spcPts val="0"/>
              </a:spcBef>
              <a:spcAft>
                <a:spcPts val="0"/>
              </a:spcAft>
              <a:buNone/>
            </a:pPr>
            <a:r>
              <a:t/>
            </a:r>
            <a:endParaRPr b="1" i="1"/>
          </a:p>
        </p:txBody>
      </p:sp>
      <p:pic>
        <p:nvPicPr>
          <p:cNvPr id="416" name="Google Shape;416;p43"/>
          <p:cNvPicPr preferRelativeResize="0"/>
          <p:nvPr/>
        </p:nvPicPr>
        <p:blipFill rotWithShape="1">
          <a:blip r:embed="rId4">
            <a:alphaModFix/>
          </a:blip>
          <a:srcRect b="0" l="0" r="0" t="7961"/>
          <a:stretch/>
        </p:blipFill>
        <p:spPr>
          <a:xfrm>
            <a:off x="1945975" y="3195125"/>
            <a:ext cx="7045524" cy="1731325"/>
          </a:xfrm>
          <a:prstGeom prst="rect">
            <a:avLst/>
          </a:prstGeom>
          <a:noFill/>
          <a:ln>
            <a:noFill/>
          </a:ln>
        </p:spPr>
      </p:pic>
      <p:pic>
        <p:nvPicPr>
          <p:cNvPr id="417" name="Google Shape;417;p43"/>
          <p:cNvPicPr preferRelativeResize="0"/>
          <p:nvPr/>
        </p:nvPicPr>
        <p:blipFill rotWithShape="1">
          <a:blip r:embed="rId5">
            <a:alphaModFix/>
          </a:blip>
          <a:srcRect b="92881" l="0" r="84120" t="0"/>
          <a:stretch/>
        </p:blipFill>
        <p:spPr>
          <a:xfrm>
            <a:off x="223225" y="1112900"/>
            <a:ext cx="2550252" cy="276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4"/>
          <p:cNvSpPr/>
          <p:nvPr/>
        </p:nvSpPr>
        <p:spPr>
          <a:xfrm>
            <a:off x="296250" y="459625"/>
            <a:ext cx="2872500" cy="5979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rPr b="1" lang="ca" sz="1600">
                <a:solidFill>
                  <a:schemeClr val="dk1"/>
                </a:solidFill>
              </a:rPr>
              <a:t>Malignancy Prevalence</a:t>
            </a:r>
            <a:endParaRPr b="1" sz="1600">
              <a:solidFill>
                <a:schemeClr val="dk1"/>
              </a:solidFill>
            </a:endParaRPr>
          </a:p>
          <a:p>
            <a:pPr indent="0" lvl="0" marL="0" rtl="0" algn="ctr">
              <a:spcBef>
                <a:spcPts val="0"/>
              </a:spcBef>
              <a:spcAft>
                <a:spcPts val="0"/>
              </a:spcAft>
              <a:buClr>
                <a:schemeClr val="dk1"/>
              </a:buClr>
              <a:buSzPts val="1100"/>
              <a:buFont typeface="Arial"/>
              <a:buNone/>
            </a:pPr>
            <a:r>
              <a:rPr lang="ca" sz="1600">
                <a:solidFill>
                  <a:schemeClr val="dk1"/>
                </a:solidFill>
              </a:rPr>
              <a:t>parametric p-values</a:t>
            </a:r>
            <a:endParaRPr i="1" sz="1300">
              <a:solidFill>
                <a:schemeClr val="dk1"/>
              </a:solidFill>
            </a:endParaRPr>
          </a:p>
          <a:p>
            <a:pPr indent="0" lvl="0" marL="0" rtl="0" algn="ctr">
              <a:spcBef>
                <a:spcPts val="0"/>
              </a:spcBef>
              <a:spcAft>
                <a:spcPts val="0"/>
              </a:spcAft>
              <a:buClr>
                <a:srgbClr val="000000"/>
              </a:buClr>
              <a:buSzPts val="1100"/>
              <a:buFont typeface="Arial"/>
              <a:buNone/>
            </a:pPr>
            <a:r>
              <a:t/>
            </a:r>
            <a:endParaRPr i="1" sz="1300"/>
          </a:p>
        </p:txBody>
      </p:sp>
      <p:pic>
        <p:nvPicPr>
          <p:cNvPr id="423" name="Google Shape;423;p44"/>
          <p:cNvPicPr preferRelativeResize="0"/>
          <p:nvPr/>
        </p:nvPicPr>
        <p:blipFill>
          <a:blip r:embed="rId3">
            <a:alphaModFix/>
          </a:blip>
          <a:stretch>
            <a:fillRect/>
          </a:stretch>
        </p:blipFill>
        <p:spPr>
          <a:xfrm>
            <a:off x="5988176" y="0"/>
            <a:ext cx="3155824" cy="1839668"/>
          </a:xfrm>
          <a:prstGeom prst="rect">
            <a:avLst/>
          </a:prstGeom>
          <a:noFill/>
          <a:ln>
            <a:noFill/>
          </a:ln>
        </p:spPr>
      </p:pic>
      <p:sp>
        <p:nvSpPr>
          <p:cNvPr id="424" name="Google Shape;424;p44"/>
          <p:cNvSpPr txBox="1"/>
          <p:nvPr/>
        </p:nvSpPr>
        <p:spPr>
          <a:xfrm>
            <a:off x="5988175" y="3006075"/>
            <a:ext cx="270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t>No excess of low p-values </a:t>
            </a:r>
            <a:r>
              <a:rPr b="1" i="1" lang="ca">
                <a:solidFill>
                  <a:srgbClr val="980000"/>
                </a:solidFill>
              </a:rPr>
              <a:t>but </a:t>
            </a:r>
            <a:r>
              <a:rPr lang="ca" u="sng"/>
              <a:t>Top ranked genes</a:t>
            </a:r>
            <a:r>
              <a:rPr lang="ca"/>
              <a:t> with close cancer links</a:t>
            </a:r>
            <a:endParaRPr/>
          </a:p>
        </p:txBody>
      </p:sp>
      <p:pic>
        <p:nvPicPr>
          <p:cNvPr id="425" name="Google Shape;425;p44"/>
          <p:cNvPicPr preferRelativeResize="0"/>
          <p:nvPr/>
        </p:nvPicPr>
        <p:blipFill>
          <a:blip r:embed="rId4">
            <a:alphaModFix/>
          </a:blip>
          <a:stretch>
            <a:fillRect/>
          </a:stretch>
        </p:blipFill>
        <p:spPr>
          <a:xfrm>
            <a:off x="152400" y="1209925"/>
            <a:ext cx="5683376" cy="354072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5"/>
          <p:cNvPicPr preferRelativeResize="0"/>
          <p:nvPr/>
        </p:nvPicPr>
        <p:blipFill>
          <a:blip r:embed="rId3">
            <a:alphaModFix/>
          </a:blip>
          <a:stretch>
            <a:fillRect/>
          </a:stretch>
        </p:blipFill>
        <p:spPr>
          <a:xfrm>
            <a:off x="152400" y="1209925"/>
            <a:ext cx="5683376" cy="3540727"/>
          </a:xfrm>
          <a:prstGeom prst="rect">
            <a:avLst/>
          </a:prstGeom>
          <a:noFill/>
          <a:ln>
            <a:noFill/>
          </a:ln>
          <a:effectLst>
            <a:outerShdw blurRad="57150" rotWithShape="0" algn="bl" dir="5400000" dist="19050">
              <a:srgbClr val="000000">
                <a:alpha val="50000"/>
              </a:srgbClr>
            </a:outerShdw>
          </a:effectLst>
        </p:spPr>
      </p:pic>
      <p:sp>
        <p:nvSpPr>
          <p:cNvPr id="431" name="Google Shape;431;p45"/>
          <p:cNvSpPr/>
          <p:nvPr/>
        </p:nvSpPr>
        <p:spPr>
          <a:xfrm>
            <a:off x="296250" y="459625"/>
            <a:ext cx="2900400" cy="5736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600">
              <a:solidFill>
                <a:schemeClr val="dk1"/>
              </a:solidFill>
            </a:endParaRPr>
          </a:p>
          <a:p>
            <a:pPr indent="0" lvl="0" marL="0" rtl="0" algn="ctr">
              <a:spcBef>
                <a:spcPts val="0"/>
              </a:spcBef>
              <a:spcAft>
                <a:spcPts val="0"/>
              </a:spcAft>
              <a:buClr>
                <a:schemeClr val="dk1"/>
              </a:buClr>
              <a:buSzPts val="1100"/>
              <a:buFont typeface="Arial"/>
              <a:buNone/>
            </a:pPr>
            <a:r>
              <a:rPr b="1" lang="ca" sz="1600">
                <a:solidFill>
                  <a:schemeClr val="dk1"/>
                </a:solidFill>
              </a:rPr>
              <a:t>Malignancy</a:t>
            </a:r>
            <a:r>
              <a:rPr b="1" lang="ca" sz="1600">
                <a:solidFill>
                  <a:schemeClr val="dk1"/>
                </a:solidFill>
              </a:rPr>
              <a:t> Prevalence</a:t>
            </a:r>
            <a:endParaRPr b="1" sz="1600">
              <a:solidFill>
                <a:schemeClr val="dk1"/>
              </a:solidFill>
            </a:endParaRPr>
          </a:p>
          <a:p>
            <a:pPr indent="0" lvl="0" marL="0" rtl="0" algn="ctr">
              <a:spcBef>
                <a:spcPts val="0"/>
              </a:spcBef>
              <a:spcAft>
                <a:spcPts val="0"/>
              </a:spcAft>
              <a:buClr>
                <a:schemeClr val="dk1"/>
              </a:buClr>
              <a:buSzPts val="1100"/>
              <a:buFont typeface="Arial"/>
              <a:buNone/>
            </a:pPr>
            <a:r>
              <a:rPr lang="ca" sz="1600">
                <a:solidFill>
                  <a:schemeClr val="dk1"/>
                </a:solidFill>
              </a:rPr>
              <a:t>parametric p-values</a:t>
            </a:r>
            <a:endParaRPr i="1" sz="1300">
              <a:solidFill>
                <a:schemeClr val="dk1"/>
              </a:solidFill>
            </a:endParaRPr>
          </a:p>
          <a:p>
            <a:pPr indent="0" lvl="0" marL="0" rtl="0" algn="ctr">
              <a:spcBef>
                <a:spcPts val="0"/>
              </a:spcBef>
              <a:spcAft>
                <a:spcPts val="0"/>
              </a:spcAft>
              <a:buClr>
                <a:srgbClr val="000000"/>
              </a:buClr>
              <a:buSzPts val="1100"/>
              <a:buFont typeface="Arial"/>
              <a:buNone/>
            </a:pPr>
            <a:r>
              <a:t/>
            </a:r>
            <a:endParaRPr i="1" sz="1300"/>
          </a:p>
        </p:txBody>
      </p:sp>
      <p:pic>
        <p:nvPicPr>
          <p:cNvPr id="432" name="Google Shape;432;p45"/>
          <p:cNvPicPr preferRelativeResize="0"/>
          <p:nvPr/>
        </p:nvPicPr>
        <p:blipFill>
          <a:blip r:embed="rId4">
            <a:alphaModFix/>
          </a:blip>
          <a:stretch>
            <a:fillRect/>
          </a:stretch>
        </p:blipFill>
        <p:spPr>
          <a:xfrm>
            <a:off x="5988176" y="0"/>
            <a:ext cx="3155824" cy="1839668"/>
          </a:xfrm>
          <a:prstGeom prst="rect">
            <a:avLst/>
          </a:prstGeom>
          <a:noFill/>
          <a:ln>
            <a:noFill/>
          </a:ln>
        </p:spPr>
      </p:pic>
      <p:pic>
        <p:nvPicPr>
          <p:cNvPr id="433" name="Google Shape;433;p45"/>
          <p:cNvPicPr preferRelativeResize="0"/>
          <p:nvPr/>
        </p:nvPicPr>
        <p:blipFill rotWithShape="1">
          <a:blip r:embed="rId5">
            <a:alphaModFix/>
          </a:blip>
          <a:srcRect b="39929" l="8094" r="42186" t="25007"/>
          <a:stretch/>
        </p:blipFill>
        <p:spPr>
          <a:xfrm>
            <a:off x="5988175" y="3408300"/>
            <a:ext cx="2493424" cy="1115149"/>
          </a:xfrm>
          <a:prstGeom prst="rect">
            <a:avLst/>
          </a:prstGeom>
          <a:noFill/>
          <a:ln>
            <a:noFill/>
          </a:ln>
        </p:spPr>
      </p:pic>
      <p:cxnSp>
        <p:nvCxnSpPr>
          <p:cNvPr id="434" name="Google Shape;434;p45"/>
          <p:cNvCxnSpPr/>
          <p:nvPr/>
        </p:nvCxnSpPr>
        <p:spPr>
          <a:xfrm>
            <a:off x="4102475" y="1789150"/>
            <a:ext cx="1931700" cy="2355000"/>
          </a:xfrm>
          <a:prstGeom prst="straightConnector1">
            <a:avLst/>
          </a:prstGeom>
          <a:noFill/>
          <a:ln cap="flat" cmpd="sng" w="9525">
            <a:solidFill>
              <a:schemeClr val="dk2"/>
            </a:solidFill>
            <a:prstDash val="solid"/>
            <a:round/>
            <a:headEnd len="med" w="med" type="none"/>
            <a:tailEnd len="med" w="med" type="triangle"/>
          </a:ln>
        </p:spPr>
      </p:cxnSp>
      <p:cxnSp>
        <p:nvCxnSpPr>
          <p:cNvPr id="435" name="Google Shape;435;p45"/>
          <p:cNvCxnSpPr/>
          <p:nvPr/>
        </p:nvCxnSpPr>
        <p:spPr>
          <a:xfrm>
            <a:off x="5519000" y="2190850"/>
            <a:ext cx="506700" cy="507300"/>
          </a:xfrm>
          <a:prstGeom prst="straightConnector1">
            <a:avLst/>
          </a:prstGeom>
          <a:noFill/>
          <a:ln cap="flat" cmpd="sng" w="9525">
            <a:solidFill>
              <a:schemeClr val="dk2"/>
            </a:solidFill>
            <a:prstDash val="solid"/>
            <a:round/>
            <a:headEnd len="med" w="med" type="none"/>
            <a:tailEnd len="med" w="med" type="triangle"/>
          </a:ln>
        </p:spPr>
      </p:cxnSp>
      <p:pic>
        <p:nvPicPr>
          <p:cNvPr id="436" name="Google Shape;436;p45"/>
          <p:cNvPicPr preferRelativeResize="0"/>
          <p:nvPr/>
        </p:nvPicPr>
        <p:blipFill rotWithShape="1">
          <a:blip r:embed="rId6">
            <a:alphaModFix/>
          </a:blip>
          <a:srcRect b="38358" l="33564" r="22324" t="38835"/>
          <a:stretch/>
        </p:blipFill>
        <p:spPr>
          <a:xfrm>
            <a:off x="6110975" y="2424125"/>
            <a:ext cx="2370626" cy="77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6"/>
          <p:cNvSpPr/>
          <p:nvPr/>
        </p:nvSpPr>
        <p:spPr>
          <a:xfrm>
            <a:off x="237500" y="206875"/>
            <a:ext cx="2977500" cy="6117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ca" sz="1600"/>
              <a:t>Benignancy</a:t>
            </a:r>
            <a:r>
              <a:rPr b="1" lang="ca" sz="1600"/>
              <a:t> Prevalence</a:t>
            </a:r>
            <a:endParaRPr b="1" sz="1600"/>
          </a:p>
          <a:p>
            <a:pPr indent="0" lvl="0" marL="0" rtl="0" algn="ctr">
              <a:spcBef>
                <a:spcPts val="0"/>
              </a:spcBef>
              <a:spcAft>
                <a:spcPts val="0"/>
              </a:spcAft>
              <a:buClr>
                <a:srgbClr val="000000"/>
              </a:buClr>
              <a:buSzPts val="1100"/>
              <a:buFont typeface="Arial"/>
              <a:buNone/>
            </a:pPr>
            <a:r>
              <a:rPr lang="ca" sz="1600"/>
              <a:t>parametric p-values</a:t>
            </a:r>
            <a:endParaRPr i="1" sz="1300"/>
          </a:p>
        </p:txBody>
      </p:sp>
      <p:sp>
        <p:nvSpPr>
          <p:cNvPr id="442" name="Google Shape;442;p46"/>
          <p:cNvSpPr txBox="1"/>
          <p:nvPr/>
        </p:nvSpPr>
        <p:spPr>
          <a:xfrm>
            <a:off x="3393975" y="2003725"/>
            <a:ext cx="102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800">
                <a:solidFill>
                  <a:srgbClr val="85200C"/>
                </a:solidFill>
              </a:rPr>
              <a:t>P-VAL &lt;0.05 threshold</a:t>
            </a:r>
            <a:endParaRPr b="1" i="1" sz="800">
              <a:solidFill>
                <a:srgbClr val="85200C"/>
              </a:solidFill>
            </a:endParaRPr>
          </a:p>
        </p:txBody>
      </p:sp>
      <p:sp>
        <p:nvSpPr>
          <p:cNvPr id="443" name="Google Shape;443;p46"/>
          <p:cNvSpPr txBox="1"/>
          <p:nvPr/>
        </p:nvSpPr>
        <p:spPr>
          <a:xfrm>
            <a:off x="835993" y="4033282"/>
            <a:ext cx="1780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expected p-value (-log10 scale)</a:t>
            </a:r>
            <a:endParaRPr sz="800"/>
          </a:p>
        </p:txBody>
      </p:sp>
      <p:sp>
        <p:nvSpPr>
          <p:cNvPr id="444" name="Google Shape;444;p46"/>
          <p:cNvSpPr txBox="1"/>
          <p:nvPr/>
        </p:nvSpPr>
        <p:spPr>
          <a:xfrm rot="-5400000">
            <a:off x="-576225" y="2566126"/>
            <a:ext cx="1787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800"/>
              <a:t>observed p-value (-log10 scale)</a:t>
            </a:r>
            <a:endParaRPr sz="800"/>
          </a:p>
        </p:txBody>
      </p:sp>
      <p:sp>
        <p:nvSpPr>
          <p:cNvPr id="445" name="Google Shape;445;p46"/>
          <p:cNvSpPr txBox="1"/>
          <p:nvPr/>
        </p:nvSpPr>
        <p:spPr>
          <a:xfrm>
            <a:off x="5302050" y="3539175"/>
            <a:ext cx="3064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38761D"/>
              </a:buClr>
              <a:buSzPts val="1400"/>
              <a:buChar char="+"/>
            </a:pPr>
            <a:r>
              <a:rPr b="1" i="1" lang="ca">
                <a:solidFill>
                  <a:srgbClr val="38761D"/>
                </a:solidFill>
              </a:rPr>
              <a:t>gene-trait correlations</a:t>
            </a:r>
            <a:endParaRPr b="1" i="1">
              <a:solidFill>
                <a:srgbClr val="38761D"/>
              </a:solidFill>
            </a:endParaRPr>
          </a:p>
          <a:p>
            <a:pPr indent="-317500" lvl="0" marL="457200" rtl="0" algn="l">
              <a:spcBef>
                <a:spcPts val="0"/>
              </a:spcBef>
              <a:spcAft>
                <a:spcPts val="0"/>
              </a:spcAft>
              <a:buClr>
                <a:srgbClr val="85200C"/>
              </a:buClr>
              <a:buSzPts val="1400"/>
              <a:buChar char="-"/>
            </a:pPr>
            <a:r>
              <a:rPr b="1" i="1" lang="ca">
                <a:solidFill>
                  <a:srgbClr val="85200C"/>
                </a:solidFill>
              </a:rPr>
              <a:t>gene-trait correlations</a:t>
            </a:r>
            <a:endParaRPr b="1" i="1">
              <a:solidFill>
                <a:srgbClr val="85200C"/>
              </a:solidFill>
            </a:endParaRPr>
          </a:p>
        </p:txBody>
      </p:sp>
      <p:pic>
        <p:nvPicPr>
          <p:cNvPr id="446" name="Google Shape;446;p46"/>
          <p:cNvPicPr preferRelativeResize="0"/>
          <p:nvPr/>
        </p:nvPicPr>
        <p:blipFill rotWithShape="1">
          <a:blip r:embed="rId3">
            <a:alphaModFix/>
          </a:blip>
          <a:srcRect b="11119" l="3502" r="0" t="0"/>
          <a:stretch/>
        </p:blipFill>
        <p:spPr>
          <a:xfrm>
            <a:off x="471375" y="1756575"/>
            <a:ext cx="2743626" cy="2059225"/>
          </a:xfrm>
          <a:prstGeom prst="rect">
            <a:avLst/>
          </a:prstGeom>
          <a:noFill/>
          <a:ln>
            <a:noFill/>
          </a:ln>
        </p:spPr>
      </p:pic>
      <p:pic>
        <p:nvPicPr>
          <p:cNvPr id="447" name="Google Shape;447;p46"/>
          <p:cNvPicPr preferRelativeResize="0"/>
          <p:nvPr/>
        </p:nvPicPr>
        <p:blipFill>
          <a:blip r:embed="rId4">
            <a:alphaModFix/>
          </a:blip>
          <a:stretch>
            <a:fillRect/>
          </a:stretch>
        </p:blipFill>
        <p:spPr>
          <a:xfrm>
            <a:off x="4396100" y="152400"/>
            <a:ext cx="4595501" cy="2862984"/>
          </a:xfrm>
          <a:prstGeom prst="rect">
            <a:avLst/>
          </a:prstGeom>
          <a:noFill/>
          <a:ln>
            <a:noFill/>
          </a:ln>
        </p:spPr>
      </p:pic>
      <p:sp>
        <p:nvSpPr>
          <p:cNvPr id="448" name="Google Shape;448;p46"/>
          <p:cNvSpPr txBox="1"/>
          <p:nvPr/>
        </p:nvSpPr>
        <p:spPr>
          <a:xfrm>
            <a:off x="3393975" y="476800"/>
            <a:ext cx="96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800">
                <a:solidFill>
                  <a:srgbClr val="073763"/>
                </a:solidFill>
              </a:rPr>
              <a:t>Bonferroni</a:t>
            </a:r>
            <a:endParaRPr b="1" i="1" sz="800">
              <a:solidFill>
                <a:srgbClr val="073763"/>
              </a:solidFill>
            </a:endParaRPr>
          </a:p>
          <a:p>
            <a:pPr indent="0" lvl="0" marL="0" rtl="0" algn="l">
              <a:spcBef>
                <a:spcPts val="0"/>
              </a:spcBef>
              <a:spcAft>
                <a:spcPts val="0"/>
              </a:spcAft>
              <a:buNone/>
            </a:pPr>
            <a:r>
              <a:rPr b="1" i="1" lang="ca" sz="800">
                <a:solidFill>
                  <a:srgbClr val="073763"/>
                </a:solidFill>
              </a:rPr>
              <a:t>threshold</a:t>
            </a:r>
            <a:endParaRPr b="1" i="1" sz="800">
              <a:solidFill>
                <a:srgbClr val="073763"/>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7"/>
          <p:cNvPicPr preferRelativeResize="0"/>
          <p:nvPr/>
        </p:nvPicPr>
        <p:blipFill>
          <a:blip r:embed="rId3">
            <a:alphaModFix/>
          </a:blip>
          <a:stretch>
            <a:fillRect/>
          </a:stretch>
        </p:blipFill>
        <p:spPr>
          <a:xfrm>
            <a:off x="4110613" y="413650"/>
            <a:ext cx="5030224" cy="3204350"/>
          </a:xfrm>
          <a:prstGeom prst="rect">
            <a:avLst/>
          </a:prstGeom>
          <a:noFill/>
          <a:ln>
            <a:noFill/>
          </a:ln>
        </p:spPr>
      </p:pic>
      <p:sp>
        <p:nvSpPr>
          <p:cNvPr id="454" name="Google Shape;454;p47"/>
          <p:cNvSpPr txBox="1"/>
          <p:nvPr/>
        </p:nvSpPr>
        <p:spPr>
          <a:xfrm>
            <a:off x="3886150" y="4179375"/>
            <a:ext cx="516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a:t>3,718</a:t>
            </a:r>
            <a:r>
              <a:rPr lang="ca"/>
              <a:t> genes with </a:t>
            </a:r>
            <a:r>
              <a:rPr b="1" i="1" lang="ca">
                <a:solidFill>
                  <a:srgbClr val="BF9000"/>
                </a:solidFill>
              </a:rPr>
              <a:t>permuLation p-value &lt;0.05</a:t>
            </a:r>
            <a:r>
              <a:rPr lang="ca"/>
              <a:t> &amp; </a:t>
            </a:r>
            <a:r>
              <a:rPr b="1" i="1" lang="ca">
                <a:solidFill>
                  <a:srgbClr val="980000"/>
                </a:solidFill>
              </a:rPr>
              <a:t>parametric PGLS p-value &lt;0.05</a:t>
            </a:r>
            <a:r>
              <a:rPr lang="ca"/>
              <a:t> </a:t>
            </a:r>
            <a:r>
              <a:rPr lang="ca" sz="1300"/>
              <a:t>(60.6% all nominally significant p-values)</a:t>
            </a:r>
            <a:endParaRPr sz="1300"/>
          </a:p>
        </p:txBody>
      </p:sp>
      <p:sp>
        <p:nvSpPr>
          <p:cNvPr id="455" name="Google Shape;455;p47"/>
          <p:cNvSpPr/>
          <p:nvPr/>
        </p:nvSpPr>
        <p:spPr>
          <a:xfrm>
            <a:off x="237500" y="206875"/>
            <a:ext cx="2900400" cy="6156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600"/>
              <a:t>Benignancy</a:t>
            </a:r>
            <a:r>
              <a:rPr b="1" lang="ca" sz="1600"/>
              <a:t> Prevalence</a:t>
            </a:r>
            <a:endParaRPr b="1" sz="1600"/>
          </a:p>
          <a:p>
            <a:pPr indent="0" lvl="0" marL="0" rtl="0" algn="ctr">
              <a:spcBef>
                <a:spcPts val="0"/>
              </a:spcBef>
              <a:spcAft>
                <a:spcPts val="0"/>
              </a:spcAft>
              <a:buClr>
                <a:schemeClr val="dk1"/>
              </a:buClr>
              <a:buSzPts val="1100"/>
              <a:buFont typeface="Arial"/>
              <a:buNone/>
            </a:pPr>
            <a:r>
              <a:rPr i="1" lang="ca" sz="1300">
                <a:solidFill>
                  <a:schemeClr val="dk1"/>
                </a:solidFill>
              </a:rPr>
              <a:t>permulated associations</a:t>
            </a:r>
            <a:endParaRPr i="1" sz="1300">
              <a:solidFill>
                <a:schemeClr val="dk1"/>
              </a:solidFill>
            </a:endParaRPr>
          </a:p>
          <a:p>
            <a:pPr indent="0" lvl="0" marL="0" rtl="0" algn="ctr">
              <a:spcBef>
                <a:spcPts val="0"/>
              </a:spcBef>
              <a:spcAft>
                <a:spcPts val="0"/>
              </a:spcAft>
              <a:buClr>
                <a:schemeClr val="dk1"/>
              </a:buClr>
              <a:buSzPts val="1100"/>
              <a:buFont typeface="Arial"/>
              <a:buNone/>
            </a:pPr>
            <a:r>
              <a:t/>
            </a:r>
            <a:endParaRPr i="1" sz="13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sp>
        <p:nvSpPr>
          <p:cNvPr id="456" name="Google Shape;456;p47"/>
          <p:cNvSpPr txBox="1"/>
          <p:nvPr/>
        </p:nvSpPr>
        <p:spPr>
          <a:xfrm>
            <a:off x="6938175" y="249450"/>
            <a:ext cx="2042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1000"/>
              <a:t>permuLations for nominally significant SNPs</a:t>
            </a:r>
            <a:endParaRPr sz="1000"/>
          </a:p>
          <a:p>
            <a:pPr indent="0" lvl="0" marL="0" rtl="0" algn="ctr">
              <a:spcBef>
                <a:spcPts val="0"/>
              </a:spcBef>
              <a:spcAft>
                <a:spcPts val="0"/>
              </a:spcAft>
              <a:buNone/>
            </a:pPr>
            <a:r>
              <a:rPr i="1" lang="ca" sz="1000"/>
              <a:t>parametric PGLS p-value &lt; 0.05</a:t>
            </a:r>
            <a:endParaRPr i="1" sz="1000"/>
          </a:p>
        </p:txBody>
      </p:sp>
      <p:pic>
        <p:nvPicPr>
          <p:cNvPr id="457" name="Google Shape;457;p47"/>
          <p:cNvPicPr preferRelativeResize="0"/>
          <p:nvPr/>
        </p:nvPicPr>
        <p:blipFill>
          <a:blip r:embed="rId4">
            <a:alphaModFix/>
          </a:blip>
          <a:stretch>
            <a:fillRect/>
          </a:stretch>
        </p:blipFill>
        <p:spPr>
          <a:xfrm>
            <a:off x="143850" y="1953975"/>
            <a:ext cx="3817525" cy="22254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nvSpPr>
        <p:spPr>
          <a:xfrm>
            <a:off x="2325000" y="4637475"/>
            <a:ext cx="27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3" name="Google Shape;463;p48"/>
          <p:cNvSpPr/>
          <p:nvPr/>
        </p:nvSpPr>
        <p:spPr>
          <a:xfrm>
            <a:off x="237500" y="129000"/>
            <a:ext cx="2900400" cy="575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600"/>
              <a:t>Benignancy</a:t>
            </a:r>
            <a:r>
              <a:rPr b="1" lang="ca" sz="1600"/>
              <a:t> Prevalence</a:t>
            </a:r>
            <a:endParaRPr b="1" sz="1600"/>
          </a:p>
          <a:p>
            <a:pPr indent="0" lvl="0" marL="0" rtl="0" algn="ctr">
              <a:spcBef>
                <a:spcPts val="0"/>
              </a:spcBef>
              <a:spcAft>
                <a:spcPts val="0"/>
              </a:spcAft>
              <a:buClr>
                <a:schemeClr val="dk1"/>
              </a:buClr>
              <a:buSzPts val="1100"/>
              <a:buFont typeface="Arial"/>
              <a:buNone/>
            </a:pPr>
            <a:r>
              <a:rPr i="1" lang="ca" sz="1300">
                <a:solidFill>
                  <a:schemeClr val="dk1"/>
                </a:solidFill>
              </a:rPr>
              <a:t>functional enrichment</a:t>
            </a:r>
            <a:endParaRPr i="1" sz="13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pic>
        <p:nvPicPr>
          <p:cNvPr id="464" name="Google Shape;464;p48"/>
          <p:cNvPicPr preferRelativeResize="0"/>
          <p:nvPr/>
        </p:nvPicPr>
        <p:blipFill rotWithShape="1">
          <a:blip r:embed="rId3">
            <a:alphaModFix/>
          </a:blip>
          <a:srcRect b="0" l="7684" r="10045" t="8054"/>
          <a:stretch/>
        </p:blipFill>
        <p:spPr>
          <a:xfrm>
            <a:off x="123475" y="1596900"/>
            <a:ext cx="5605627" cy="1517275"/>
          </a:xfrm>
          <a:prstGeom prst="rect">
            <a:avLst/>
          </a:prstGeom>
          <a:noFill/>
          <a:ln>
            <a:noFill/>
          </a:ln>
        </p:spPr>
      </p:pic>
      <p:sp>
        <p:nvSpPr>
          <p:cNvPr id="465" name="Google Shape;465;p48"/>
          <p:cNvSpPr/>
          <p:nvPr/>
        </p:nvSpPr>
        <p:spPr>
          <a:xfrm>
            <a:off x="5807575" y="105031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466" name="Google Shape;466;p48"/>
          <p:cNvSpPr txBox="1"/>
          <p:nvPr/>
        </p:nvSpPr>
        <p:spPr>
          <a:xfrm>
            <a:off x="5729100" y="14964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GO enrichment 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sp>
        <p:nvSpPr>
          <p:cNvPr id="467" name="Google Shape;467;p48"/>
          <p:cNvSpPr txBox="1"/>
          <p:nvPr/>
        </p:nvSpPr>
        <p:spPr>
          <a:xfrm>
            <a:off x="693950" y="1280900"/>
            <a:ext cx="30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Biological process</a:t>
            </a:r>
            <a:endParaRPr b="1" i="1"/>
          </a:p>
        </p:txBody>
      </p:sp>
      <p:pic>
        <p:nvPicPr>
          <p:cNvPr id="468" name="Google Shape;468;p48"/>
          <p:cNvPicPr preferRelativeResize="0"/>
          <p:nvPr/>
        </p:nvPicPr>
        <p:blipFill rotWithShape="1">
          <a:blip r:embed="rId4">
            <a:alphaModFix/>
          </a:blip>
          <a:srcRect b="0" l="0" r="0" t="8433"/>
          <a:stretch/>
        </p:blipFill>
        <p:spPr>
          <a:xfrm>
            <a:off x="1554500" y="3506025"/>
            <a:ext cx="7384177" cy="1637475"/>
          </a:xfrm>
          <a:prstGeom prst="rect">
            <a:avLst/>
          </a:prstGeom>
          <a:noFill/>
          <a:ln>
            <a:noFill/>
          </a:ln>
        </p:spPr>
      </p:pic>
      <p:sp>
        <p:nvSpPr>
          <p:cNvPr id="469" name="Google Shape;469;p48"/>
          <p:cNvSpPr txBox="1"/>
          <p:nvPr/>
        </p:nvSpPr>
        <p:spPr>
          <a:xfrm>
            <a:off x="2523775" y="3114175"/>
            <a:ext cx="30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t>Molecular function</a:t>
            </a:r>
            <a:endParaRPr b="1" i="1"/>
          </a:p>
        </p:txBody>
      </p:sp>
      <p:pic>
        <p:nvPicPr>
          <p:cNvPr id="470" name="Google Shape;470;p48"/>
          <p:cNvPicPr preferRelativeResize="0"/>
          <p:nvPr/>
        </p:nvPicPr>
        <p:blipFill rotWithShape="1">
          <a:blip r:embed="rId5">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9"/>
          <p:cNvSpPr txBox="1"/>
          <p:nvPr/>
        </p:nvSpPr>
        <p:spPr>
          <a:xfrm>
            <a:off x="2325000" y="4637475"/>
            <a:ext cx="279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6" name="Google Shape;476;p49"/>
          <p:cNvSpPr/>
          <p:nvPr/>
        </p:nvSpPr>
        <p:spPr>
          <a:xfrm>
            <a:off x="237500" y="129000"/>
            <a:ext cx="2900400" cy="575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600"/>
              <a:t>Benignancy Prevalence</a:t>
            </a:r>
            <a:endParaRPr b="1" sz="1600"/>
          </a:p>
          <a:p>
            <a:pPr indent="0" lvl="0" marL="0" rtl="0" algn="ctr">
              <a:spcBef>
                <a:spcPts val="0"/>
              </a:spcBef>
              <a:spcAft>
                <a:spcPts val="0"/>
              </a:spcAft>
              <a:buClr>
                <a:schemeClr val="dk1"/>
              </a:buClr>
              <a:buSzPts val="1100"/>
              <a:buFont typeface="Arial"/>
              <a:buNone/>
            </a:pPr>
            <a:r>
              <a:rPr i="1" lang="ca" sz="1300">
                <a:solidFill>
                  <a:schemeClr val="dk1"/>
                </a:solidFill>
              </a:rPr>
              <a:t>functional enrichment</a:t>
            </a:r>
            <a:endParaRPr i="1" sz="13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sp>
        <p:nvSpPr>
          <p:cNvPr id="477" name="Google Shape;477;p49"/>
          <p:cNvSpPr/>
          <p:nvPr/>
        </p:nvSpPr>
        <p:spPr>
          <a:xfrm>
            <a:off x="5807575" y="1050313"/>
            <a:ext cx="3131100" cy="4023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ca" sz="1100"/>
              <a:t>In-silico functional analysis</a:t>
            </a:r>
            <a:endParaRPr b="1" i="1" sz="1100"/>
          </a:p>
        </p:txBody>
      </p:sp>
      <p:sp>
        <p:nvSpPr>
          <p:cNvPr id="478" name="Google Shape;478;p49"/>
          <p:cNvSpPr txBox="1"/>
          <p:nvPr/>
        </p:nvSpPr>
        <p:spPr>
          <a:xfrm>
            <a:off x="5729100" y="1496463"/>
            <a:ext cx="34149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ca" sz="1100"/>
              <a:t>Pathway and disease </a:t>
            </a:r>
            <a:r>
              <a:rPr i="1" lang="ca" sz="1100"/>
              <a:t>analysis</a:t>
            </a:r>
            <a:endParaRPr i="1" sz="1100"/>
          </a:p>
          <a:p>
            <a:pPr indent="0" lvl="0" marL="0" rtl="0" algn="ctr">
              <a:spcBef>
                <a:spcPts val="0"/>
              </a:spcBef>
              <a:spcAft>
                <a:spcPts val="0"/>
              </a:spcAft>
              <a:buNone/>
            </a:pPr>
            <a:r>
              <a:rPr b="1" i="1" lang="ca" sz="1100">
                <a:solidFill>
                  <a:srgbClr val="B45F06"/>
                </a:solidFill>
              </a:rPr>
              <a:t>WebGestalt</a:t>
            </a:r>
            <a:endParaRPr b="1" i="1" sz="1100">
              <a:solidFill>
                <a:srgbClr val="B45F06"/>
              </a:solidFill>
            </a:endParaRPr>
          </a:p>
          <a:p>
            <a:pPr indent="0" lvl="0" marL="0" rtl="0" algn="ctr">
              <a:spcBef>
                <a:spcPts val="0"/>
              </a:spcBef>
              <a:spcAft>
                <a:spcPts val="0"/>
              </a:spcAft>
              <a:buNone/>
            </a:pPr>
            <a:r>
              <a:rPr b="1" i="1" lang="ca" sz="1100">
                <a:solidFill>
                  <a:srgbClr val="B45F06"/>
                </a:solidFill>
              </a:rPr>
              <a:t>http://www.webgestalt.org/</a:t>
            </a:r>
            <a:endParaRPr b="1" i="1" sz="1100">
              <a:solidFill>
                <a:srgbClr val="B45F06"/>
              </a:solidFill>
            </a:endParaRPr>
          </a:p>
          <a:p>
            <a:pPr indent="0" lvl="0" marL="0" rtl="0" algn="ctr">
              <a:spcBef>
                <a:spcPts val="0"/>
              </a:spcBef>
              <a:spcAft>
                <a:spcPts val="0"/>
              </a:spcAft>
              <a:buNone/>
            </a:pPr>
            <a:r>
              <a:rPr lang="ca" sz="900">
                <a:solidFill>
                  <a:schemeClr val="dk1"/>
                </a:solidFill>
              </a:rPr>
              <a:t>(Analysis performed upon Discovered CAAS)</a:t>
            </a:r>
            <a:endParaRPr sz="900">
              <a:solidFill>
                <a:schemeClr val="dk1"/>
              </a:solidFill>
            </a:endParaRPr>
          </a:p>
          <a:p>
            <a:pPr indent="0" lvl="0" marL="0" rtl="0" algn="ctr">
              <a:spcBef>
                <a:spcPts val="0"/>
              </a:spcBef>
              <a:spcAft>
                <a:spcPts val="0"/>
              </a:spcAft>
              <a:buNone/>
            </a:pPr>
            <a:r>
              <a:rPr lang="ca" sz="900">
                <a:solidFill>
                  <a:schemeClr val="dk1"/>
                </a:solidFill>
              </a:rPr>
              <a:t>Reference set to 16,343 genes</a:t>
            </a:r>
            <a:endParaRPr sz="900">
              <a:solidFill>
                <a:schemeClr val="dk1"/>
              </a:solidFill>
            </a:endParaRPr>
          </a:p>
        </p:txBody>
      </p:sp>
      <p:pic>
        <p:nvPicPr>
          <p:cNvPr id="479" name="Google Shape;479;p49"/>
          <p:cNvPicPr preferRelativeResize="0"/>
          <p:nvPr/>
        </p:nvPicPr>
        <p:blipFill rotWithShape="1">
          <a:blip r:embed="rId3">
            <a:alphaModFix/>
          </a:blip>
          <a:srcRect b="0" l="0" r="0" t="6515"/>
          <a:stretch/>
        </p:blipFill>
        <p:spPr>
          <a:xfrm>
            <a:off x="108450" y="1660587"/>
            <a:ext cx="7232399" cy="1637475"/>
          </a:xfrm>
          <a:prstGeom prst="rect">
            <a:avLst/>
          </a:prstGeom>
          <a:noFill/>
          <a:ln>
            <a:noFill/>
          </a:ln>
        </p:spPr>
      </p:pic>
      <p:sp>
        <p:nvSpPr>
          <p:cNvPr id="480" name="Google Shape;480;p49"/>
          <p:cNvSpPr txBox="1"/>
          <p:nvPr/>
        </p:nvSpPr>
        <p:spPr>
          <a:xfrm>
            <a:off x="821600" y="1260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KEGG 2021: Biological pathways</a:t>
            </a:r>
            <a:endParaRPr b="1" i="1">
              <a:solidFill>
                <a:schemeClr val="dk1"/>
              </a:solidFill>
            </a:endParaRPr>
          </a:p>
        </p:txBody>
      </p:sp>
      <p:pic>
        <p:nvPicPr>
          <p:cNvPr id="481" name="Google Shape;481;p49"/>
          <p:cNvPicPr preferRelativeResize="0"/>
          <p:nvPr/>
        </p:nvPicPr>
        <p:blipFill rotWithShape="1">
          <a:blip r:embed="rId4">
            <a:alphaModFix/>
          </a:blip>
          <a:srcRect b="0" l="0" r="0" t="7252"/>
          <a:stretch/>
        </p:blipFill>
        <p:spPr>
          <a:xfrm>
            <a:off x="2325000" y="3721720"/>
            <a:ext cx="6329549" cy="1421780"/>
          </a:xfrm>
          <a:prstGeom prst="rect">
            <a:avLst/>
          </a:prstGeom>
          <a:noFill/>
          <a:ln>
            <a:noFill/>
          </a:ln>
        </p:spPr>
      </p:pic>
      <p:sp>
        <p:nvSpPr>
          <p:cNvPr id="482" name="Google Shape;482;p49"/>
          <p:cNvSpPr txBox="1"/>
          <p:nvPr/>
        </p:nvSpPr>
        <p:spPr>
          <a:xfrm>
            <a:off x="2043800" y="33215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a:solidFill>
                  <a:schemeClr val="dk1"/>
                </a:solidFill>
              </a:rPr>
              <a:t>Disgenet diseases</a:t>
            </a:r>
            <a:endParaRPr b="1" i="1">
              <a:solidFill>
                <a:schemeClr val="dk1"/>
              </a:solidFill>
            </a:endParaRPr>
          </a:p>
        </p:txBody>
      </p:sp>
      <p:pic>
        <p:nvPicPr>
          <p:cNvPr id="483" name="Google Shape;483;p49"/>
          <p:cNvPicPr preferRelativeResize="0"/>
          <p:nvPr/>
        </p:nvPicPr>
        <p:blipFill rotWithShape="1">
          <a:blip r:embed="rId5">
            <a:alphaModFix/>
          </a:blip>
          <a:srcRect b="92881" l="0" r="84120" t="0"/>
          <a:stretch/>
        </p:blipFill>
        <p:spPr>
          <a:xfrm>
            <a:off x="231775" y="899825"/>
            <a:ext cx="2550252" cy="276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0"/>
          <p:cNvPicPr preferRelativeResize="0"/>
          <p:nvPr/>
        </p:nvPicPr>
        <p:blipFill>
          <a:blip r:embed="rId3">
            <a:alphaModFix/>
          </a:blip>
          <a:stretch>
            <a:fillRect/>
          </a:stretch>
        </p:blipFill>
        <p:spPr>
          <a:xfrm>
            <a:off x="4431200" y="448325"/>
            <a:ext cx="4547101" cy="4600150"/>
          </a:xfrm>
          <a:prstGeom prst="rect">
            <a:avLst/>
          </a:prstGeom>
          <a:noFill/>
          <a:ln>
            <a:noFill/>
          </a:ln>
        </p:spPr>
      </p:pic>
      <p:sp>
        <p:nvSpPr>
          <p:cNvPr id="489" name="Google Shape;489;p50"/>
          <p:cNvSpPr/>
          <p:nvPr/>
        </p:nvSpPr>
        <p:spPr>
          <a:xfrm>
            <a:off x="237500" y="129000"/>
            <a:ext cx="2900400" cy="575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700">
                <a:solidFill>
                  <a:schemeClr val="dk1"/>
                </a:solidFill>
              </a:rPr>
              <a:t>Future steps</a:t>
            </a:r>
            <a:endParaRPr i="1" sz="19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sp>
        <p:nvSpPr>
          <p:cNvPr id="490" name="Google Shape;490;p50"/>
          <p:cNvSpPr txBox="1"/>
          <p:nvPr/>
        </p:nvSpPr>
        <p:spPr>
          <a:xfrm>
            <a:off x="237500" y="834350"/>
            <a:ext cx="4334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solidFill>
                <a:schemeClr val="dk1"/>
              </a:solidFill>
            </a:endParaRPr>
          </a:p>
          <a:p>
            <a:pPr indent="-330200" lvl="0" marL="457200" rtl="0" algn="l">
              <a:spcBef>
                <a:spcPts val="0"/>
              </a:spcBef>
              <a:spcAft>
                <a:spcPts val="0"/>
              </a:spcAft>
              <a:buSzPts val="1600"/>
              <a:buChar char="●"/>
            </a:pPr>
            <a:r>
              <a:rPr lang="ca" sz="1600"/>
              <a:t>Look for more </a:t>
            </a:r>
            <a:r>
              <a:rPr b="1" lang="ca" sz="1600"/>
              <a:t>neoplasm-related summary statistics from human GWAS</a:t>
            </a:r>
            <a:r>
              <a:rPr lang="ca" sz="1600"/>
              <a:t> and ascertain the proportions of heritability explained by our validated genesets.</a:t>
            </a:r>
            <a:endParaRPr sz="1600"/>
          </a:p>
        </p:txBody>
      </p:sp>
      <p:sp>
        <p:nvSpPr>
          <p:cNvPr id="491" name="Google Shape;491;p50"/>
          <p:cNvSpPr txBox="1"/>
          <p:nvPr/>
        </p:nvSpPr>
        <p:spPr>
          <a:xfrm>
            <a:off x="385200" y="2666800"/>
            <a:ext cx="31230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b="1" lang="ca" sz="1300">
                <a:solidFill>
                  <a:schemeClr val="dk1"/>
                </a:solidFill>
              </a:rPr>
              <a:t>Example:</a:t>
            </a:r>
            <a:endParaRPr b="1" sz="13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lang="ca" sz="1300">
                <a:solidFill>
                  <a:schemeClr val="dk1"/>
                </a:solidFill>
              </a:rPr>
              <a:t>Cancers diagnosed by doctor: </a:t>
            </a:r>
            <a:r>
              <a:rPr lang="ca" sz="1300">
                <a:solidFill>
                  <a:schemeClr val="dk1"/>
                </a:solidFill>
              </a:rPr>
              <a:t>Malignant, primary site </a:t>
            </a:r>
            <a:endParaRPr sz="13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lang="ca" sz="1300">
                <a:solidFill>
                  <a:schemeClr val="dk1"/>
                </a:solidFill>
              </a:rPr>
              <a:t>(</a:t>
            </a:r>
            <a:r>
              <a:rPr lang="ca" sz="1100">
                <a:solidFill>
                  <a:schemeClr val="dk1"/>
                </a:solidFill>
              </a:rPr>
              <a:t>GWAS Atlas ID: 3329</a:t>
            </a:r>
            <a:r>
              <a:rPr lang="ca"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a:p>
        </p:txBody>
      </p:sp>
      <p:sp>
        <p:nvSpPr>
          <p:cNvPr id="492" name="Google Shape;492;p50"/>
          <p:cNvSpPr txBox="1"/>
          <p:nvPr/>
        </p:nvSpPr>
        <p:spPr>
          <a:xfrm rot="1516123">
            <a:off x="6504035" y="3879188"/>
            <a:ext cx="2395844" cy="53880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2300">
                <a:solidFill>
                  <a:srgbClr val="990000"/>
                </a:solidFill>
              </a:rPr>
              <a:t>PROVISIONAL</a:t>
            </a:r>
            <a:endParaRPr b="1" sz="2300">
              <a:solidFill>
                <a:srgbClr val="990000"/>
              </a:solidFill>
            </a:endParaRPr>
          </a:p>
        </p:txBody>
      </p:sp>
      <p:sp>
        <p:nvSpPr>
          <p:cNvPr id="493" name="Google Shape;493;p50"/>
          <p:cNvSpPr txBox="1"/>
          <p:nvPr/>
        </p:nvSpPr>
        <p:spPr>
          <a:xfrm>
            <a:off x="5067200" y="1148950"/>
            <a:ext cx="2396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ca" sz="800"/>
              <a:t>Malignancy measurements</a:t>
            </a:r>
            <a:endParaRPr b="1" i="1" sz="800"/>
          </a:p>
          <a:p>
            <a:pPr indent="0" lvl="0" marL="0" rtl="0" algn="l">
              <a:spcBef>
                <a:spcPts val="0"/>
              </a:spcBef>
              <a:spcAft>
                <a:spcPts val="0"/>
              </a:spcAft>
              <a:buNone/>
            </a:pPr>
            <a:r>
              <a:rPr b="1" i="1" lang="ca" sz="800">
                <a:solidFill>
                  <a:srgbClr val="3D85C6"/>
                </a:solidFill>
              </a:rPr>
              <a:t>All SNPs</a:t>
            </a:r>
            <a:endParaRPr b="1" i="1" sz="800">
              <a:solidFill>
                <a:srgbClr val="3D85C6"/>
              </a:solidFill>
            </a:endParaRPr>
          </a:p>
          <a:p>
            <a:pPr indent="0" lvl="0" marL="0" rtl="0" algn="l">
              <a:spcBef>
                <a:spcPts val="0"/>
              </a:spcBef>
              <a:spcAft>
                <a:spcPts val="0"/>
              </a:spcAft>
              <a:buNone/>
            </a:pPr>
            <a:r>
              <a:rPr b="1" i="1" lang="ca" sz="800">
                <a:solidFill>
                  <a:srgbClr val="BF9000"/>
                </a:solidFill>
              </a:rPr>
              <a:t>SNPs in primates alignments (5kb range)</a:t>
            </a:r>
            <a:endParaRPr b="1" i="1" sz="800">
              <a:solidFill>
                <a:srgbClr val="BF9000"/>
              </a:solidFill>
            </a:endParaRPr>
          </a:p>
          <a:p>
            <a:pPr indent="0" lvl="0" marL="0" rtl="0" algn="l">
              <a:spcBef>
                <a:spcPts val="0"/>
              </a:spcBef>
              <a:spcAft>
                <a:spcPts val="0"/>
              </a:spcAft>
              <a:buNone/>
            </a:pPr>
            <a:r>
              <a:rPr b="1" i="1" lang="ca" sz="800">
                <a:solidFill>
                  <a:srgbClr val="274E13"/>
                </a:solidFill>
              </a:rPr>
              <a:t>SNPs in CAAS genes</a:t>
            </a:r>
            <a:endParaRPr b="1" i="1" sz="800">
              <a:solidFill>
                <a:srgbClr val="274E13"/>
              </a:solidFill>
            </a:endParaRPr>
          </a:p>
          <a:p>
            <a:pPr indent="0" lvl="0" marL="0" rtl="0" algn="l">
              <a:spcBef>
                <a:spcPts val="0"/>
              </a:spcBef>
              <a:spcAft>
                <a:spcPts val="0"/>
              </a:spcAft>
              <a:buNone/>
            </a:pPr>
            <a:r>
              <a:rPr b="1" i="1" lang="ca" sz="800">
                <a:solidFill>
                  <a:srgbClr val="990000"/>
                </a:solidFill>
              </a:rPr>
              <a:t>SNPs in PGLS genes with parametric &amp; empirical p-val &lt; 0.05</a:t>
            </a:r>
            <a:endParaRPr b="1" i="1" sz="800">
              <a:solidFill>
                <a:srgbClr val="99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a:blip r:embed="rId3">
            <a:alphaModFix/>
          </a:blip>
          <a:stretch>
            <a:fillRect/>
          </a:stretch>
        </p:blipFill>
        <p:spPr>
          <a:xfrm>
            <a:off x="4439301" y="1882456"/>
            <a:ext cx="4257475" cy="18376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499" name="Google Shape;499;p51"/>
          <p:cNvSpPr/>
          <p:nvPr/>
        </p:nvSpPr>
        <p:spPr>
          <a:xfrm>
            <a:off x="237500" y="129000"/>
            <a:ext cx="2900400" cy="575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700">
                <a:solidFill>
                  <a:schemeClr val="dk1"/>
                </a:solidFill>
              </a:rPr>
              <a:t>Future steps</a:t>
            </a:r>
            <a:endParaRPr i="1" sz="19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sp>
        <p:nvSpPr>
          <p:cNvPr id="500" name="Google Shape;500;p51"/>
          <p:cNvSpPr txBox="1"/>
          <p:nvPr/>
        </p:nvSpPr>
        <p:spPr>
          <a:xfrm>
            <a:off x="237500" y="834350"/>
            <a:ext cx="854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i="1" sz="1600">
              <a:solidFill>
                <a:schemeClr val="dk1"/>
              </a:solidFill>
            </a:endParaRPr>
          </a:p>
          <a:p>
            <a:pPr indent="-330200" lvl="0" marL="457200" rtl="0" algn="l">
              <a:spcBef>
                <a:spcPts val="0"/>
              </a:spcBef>
              <a:spcAft>
                <a:spcPts val="0"/>
              </a:spcAft>
              <a:buSzPts val="1600"/>
              <a:buChar char="●"/>
            </a:pPr>
            <a:r>
              <a:rPr lang="ca" sz="1600"/>
              <a:t>Look for more </a:t>
            </a:r>
            <a:r>
              <a:rPr b="1" lang="ca" sz="1600"/>
              <a:t>n</a:t>
            </a:r>
            <a:r>
              <a:rPr b="1" lang="ca" sz="1600"/>
              <a:t>eoplasm-related summary statistics from human GWAS</a:t>
            </a:r>
            <a:r>
              <a:rPr lang="ca" sz="1600"/>
              <a:t> and ascertain the proportions of heritability explained by our validated genesets.</a:t>
            </a:r>
            <a:endParaRPr sz="1600"/>
          </a:p>
        </p:txBody>
      </p:sp>
      <p:graphicFrame>
        <p:nvGraphicFramePr>
          <p:cNvPr id="501" name="Google Shape;501;p51"/>
          <p:cNvGraphicFramePr/>
          <p:nvPr/>
        </p:nvGraphicFramePr>
        <p:xfrm>
          <a:off x="1274875" y="3975425"/>
          <a:ext cx="3000000" cy="3000000"/>
        </p:xfrm>
        <a:graphic>
          <a:graphicData uri="http://schemas.openxmlformats.org/drawingml/2006/table">
            <a:tbl>
              <a:tblPr>
                <a:noFill/>
                <a:tableStyleId>{D08C6294-BD02-4E67-A3E4-51329BF13DF9}</a:tableStyleId>
              </a:tblPr>
              <a:tblGrid>
                <a:gridCol w="1409400"/>
                <a:gridCol w="1501025"/>
                <a:gridCol w="1225650"/>
                <a:gridCol w="1149700"/>
                <a:gridCol w="1462875"/>
              </a:tblGrid>
              <a:tr h="393125">
                <a:tc>
                  <a:txBody>
                    <a:bodyPr/>
                    <a:lstStyle/>
                    <a:p>
                      <a:pPr indent="0" lvl="0" marL="0" rtl="0" algn="ctr">
                        <a:spcBef>
                          <a:spcPts val="0"/>
                        </a:spcBef>
                        <a:spcAft>
                          <a:spcPts val="0"/>
                        </a:spcAft>
                        <a:buNone/>
                      </a:pPr>
                      <a:r>
                        <a:rPr b="1" i="1" lang="ca" sz="1200"/>
                        <a:t>Category</a:t>
                      </a:r>
                      <a:endParaRPr b="1" i="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ca" sz="1200"/>
                        <a:t>Prop SNPs</a:t>
                      </a:r>
                      <a:endParaRPr b="1" i="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Clr>
                          <a:schemeClr val="dk1"/>
                        </a:buClr>
                        <a:buSzPts val="1100"/>
                        <a:buFont typeface="Arial"/>
                        <a:buNone/>
                      </a:pPr>
                      <a:r>
                        <a:rPr b="1" i="1" lang="ca" sz="1200"/>
                        <a:t>Prop h2</a:t>
                      </a:r>
                      <a:endParaRPr b="1" i="1"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ca" sz="1200"/>
                        <a:t>Enrichment</a:t>
                      </a:r>
                      <a:endParaRPr b="1" i="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b="1" i="1" lang="ca" sz="1200"/>
                        <a:t>Enrichment_p</a:t>
                      </a:r>
                      <a:endParaRPr b="1" i="1"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254350">
                <a:tc>
                  <a:txBody>
                    <a:bodyPr/>
                    <a:lstStyle/>
                    <a:p>
                      <a:pPr indent="0" lvl="0" marL="0" rtl="0" algn="ctr">
                        <a:spcBef>
                          <a:spcPts val="0"/>
                        </a:spcBef>
                        <a:spcAft>
                          <a:spcPts val="0"/>
                        </a:spcAft>
                        <a:buNone/>
                      </a:pPr>
                      <a:r>
                        <a:rPr lang="ca" sz="1300"/>
                        <a:t>PGLS p &lt; 0.05</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F2F8"/>
                    </a:solidFill>
                  </a:tcPr>
                </a:tc>
                <a:tc>
                  <a:txBody>
                    <a:bodyPr/>
                    <a:lstStyle/>
                    <a:p>
                      <a:pPr indent="0" lvl="0" marL="0" rtl="0" algn="ctr">
                        <a:spcBef>
                          <a:spcPts val="0"/>
                        </a:spcBef>
                        <a:spcAft>
                          <a:spcPts val="0"/>
                        </a:spcAft>
                        <a:buNone/>
                      </a:pPr>
                      <a:r>
                        <a:rPr lang="ca" sz="1300"/>
                        <a:t>0.0738</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F2F8"/>
                    </a:solidFill>
                  </a:tcPr>
                </a:tc>
                <a:tc>
                  <a:txBody>
                    <a:bodyPr/>
                    <a:lstStyle/>
                    <a:p>
                      <a:pPr indent="0" lvl="0" marL="0" rtl="0" algn="ctr">
                        <a:spcBef>
                          <a:spcPts val="0"/>
                        </a:spcBef>
                        <a:spcAft>
                          <a:spcPts val="0"/>
                        </a:spcAft>
                        <a:buNone/>
                      </a:pPr>
                      <a:r>
                        <a:rPr lang="ca" sz="1300"/>
                        <a:t>0.1482</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F2F8"/>
                    </a:solidFill>
                  </a:tcPr>
                </a:tc>
                <a:tc>
                  <a:txBody>
                    <a:bodyPr/>
                    <a:lstStyle/>
                    <a:p>
                      <a:pPr indent="0" lvl="0" marL="0" rtl="0" algn="ctr">
                        <a:spcBef>
                          <a:spcPts val="0"/>
                        </a:spcBef>
                        <a:spcAft>
                          <a:spcPts val="0"/>
                        </a:spcAft>
                        <a:buNone/>
                      </a:pPr>
                      <a:r>
                        <a:rPr lang="ca" sz="1300"/>
                        <a:t>2.009</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F2F8"/>
                    </a:solidFill>
                  </a:tcPr>
                </a:tc>
                <a:tc>
                  <a:txBody>
                    <a:bodyPr/>
                    <a:lstStyle/>
                    <a:p>
                      <a:pPr indent="0" lvl="0" marL="0" rtl="0" algn="ctr">
                        <a:spcBef>
                          <a:spcPts val="0"/>
                        </a:spcBef>
                        <a:spcAft>
                          <a:spcPts val="0"/>
                        </a:spcAft>
                        <a:buNone/>
                      </a:pPr>
                      <a:r>
                        <a:rPr lang="ca" sz="1300"/>
                        <a:t>0.0898</a:t>
                      </a:r>
                      <a:endParaRPr sz="13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5F2F8"/>
                    </a:solidFill>
                  </a:tcPr>
                </a:tc>
              </a:tr>
            </a:tbl>
          </a:graphicData>
        </a:graphic>
      </p:graphicFrame>
      <p:sp>
        <p:nvSpPr>
          <p:cNvPr id="502" name="Google Shape;502;p51"/>
          <p:cNvSpPr txBox="1"/>
          <p:nvPr/>
        </p:nvSpPr>
        <p:spPr>
          <a:xfrm>
            <a:off x="441900" y="1888000"/>
            <a:ext cx="3123000" cy="1200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b="1" lang="ca" sz="1300">
                <a:solidFill>
                  <a:schemeClr val="dk1"/>
                </a:solidFill>
              </a:rPr>
              <a:t>Example:</a:t>
            </a:r>
            <a:endParaRPr b="1" sz="13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b="1" lang="ca" sz="1300">
                <a:solidFill>
                  <a:schemeClr val="dk1"/>
                </a:solidFill>
              </a:rPr>
              <a:t>C</a:t>
            </a:r>
            <a:r>
              <a:rPr b="1" lang="ca" sz="1300">
                <a:solidFill>
                  <a:schemeClr val="dk1"/>
                </a:solidFill>
              </a:rPr>
              <a:t>ancers diagnosed by doctor: </a:t>
            </a:r>
            <a:r>
              <a:rPr lang="ca" sz="1300">
                <a:solidFill>
                  <a:schemeClr val="dk1"/>
                </a:solidFill>
              </a:rPr>
              <a:t>Malignant, primary site </a:t>
            </a:r>
            <a:endParaRPr sz="1300">
              <a:solidFill>
                <a:schemeClr val="dk1"/>
              </a:solidFill>
            </a:endParaRPr>
          </a:p>
          <a:p>
            <a:pPr indent="0" lvl="0" marL="0" rtl="0" algn="ctr">
              <a:lnSpc>
                <a:spcPct val="100000"/>
              </a:lnSpc>
              <a:spcBef>
                <a:spcPts val="0"/>
              </a:spcBef>
              <a:spcAft>
                <a:spcPts val="0"/>
              </a:spcAft>
              <a:buClr>
                <a:schemeClr val="dk1"/>
              </a:buClr>
              <a:buSzPts val="1100"/>
              <a:buFont typeface="Arial"/>
              <a:buNone/>
            </a:pPr>
            <a:r>
              <a:rPr lang="ca" sz="1300">
                <a:solidFill>
                  <a:schemeClr val="dk1"/>
                </a:solidFill>
              </a:rPr>
              <a:t>(</a:t>
            </a:r>
            <a:r>
              <a:rPr lang="ca" sz="1100">
                <a:solidFill>
                  <a:schemeClr val="dk1"/>
                </a:solidFill>
              </a:rPr>
              <a:t>GWAS Atlas ID: 3329</a:t>
            </a:r>
            <a:r>
              <a:rPr lang="ca" sz="1300">
                <a:solidFill>
                  <a:schemeClr val="dk1"/>
                </a:solidFill>
              </a:rPr>
              <a:t>)</a:t>
            </a:r>
            <a:endParaRPr sz="1300">
              <a:solidFill>
                <a:schemeClr val="dk1"/>
              </a:solidFill>
            </a:endParaRPr>
          </a:p>
          <a:p>
            <a:pPr indent="0" lvl="0" marL="0" rtl="0" algn="l">
              <a:lnSpc>
                <a:spcPct val="100000"/>
              </a:lnSpc>
              <a:spcBef>
                <a:spcPts val="0"/>
              </a:spcBef>
              <a:spcAft>
                <a:spcPts val="0"/>
              </a:spcAft>
              <a:buNone/>
            </a:pPr>
            <a:r>
              <a:t/>
            </a:r>
            <a:endParaRPr/>
          </a:p>
        </p:txBody>
      </p:sp>
      <p:sp>
        <p:nvSpPr>
          <p:cNvPr id="503" name="Google Shape;503;p51"/>
          <p:cNvSpPr txBox="1"/>
          <p:nvPr/>
        </p:nvSpPr>
        <p:spPr>
          <a:xfrm rot="1516123">
            <a:off x="3508635" y="4119138"/>
            <a:ext cx="2395844" cy="53880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2300">
                <a:solidFill>
                  <a:srgbClr val="990000"/>
                </a:solidFill>
              </a:rPr>
              <a:t>PROVISIONAL</a:t>
            </a:r>
            <a:endParaRPr b="1" sz="2300">
              <a:solidFill>
                <a:srgbClr val="99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6"/>
          <p:cNvPicPr preferRelativeResize="0"/>
          <p:nvPr/>
        </p:nvPicPr>
        <p:blipFill rotWithShape="1">
          <a:blip r:embed="rId3">
            <a:alphaModFix/>
          </a:blip>
          <a:srcRect b="2543" l="2505" r="0" t="0"/>
          <a:stretch/>
        </p:blipFill>
        <p:spPr>
          <a:xfrm>
            <a:off x="4031650" y="426000"/>
            <a:ext cx="4940301" cy="4282524"/>
          </a:xfrm>
          <a:prstGeom prst="rect">
            <a:avLst/>
          </a:prstGeom>
          <a:noFill/>
          <a:ln>
            <a:noFill/>
          </a:ln>
        </p:spPr>
      </p:pic>
      <p:pic>
        <p:nvPicPr>
          <p:cNvPr id="88" name="Google Shape;88;p16"/>
          <p:cNvPicPr preferRelativeResize="0"/>
          <p:nvPr/>
        </p:nvPicPr>
        <p:blipFill>
          <a:blip r:embed="rId4">
            <a:alphaModFix/>
          </a:blip>
          <a:stretch>
            <a:fillRect/>
          </a:stretch>
        </p:blipFill>
        <p:spPr>
          <a:xfrm>
            <a:off x="152400" y="211150"/>
            <a:ext cx="3752700" cy="4779950"/>
          </a:xfrm>
          <a:prstGeom prst="rect">
            <a:avLst/>
          </a:prstGeom>
          <a:noFill/>
          <a:ln>
            <a:noFill/>
          </a:ln>
        </p:spPr>
      </p:pic>
      <p:sp>
        <p:nvSpPr>
          <p:cNvPr id="89" name="Google Shape;89;p16"/>
          <p:cNvSpPr txBox="1"/>
          <p:nvPr/>
        </p:nvSpPr>
        <p:spPr>
          <a:xfrm>
            <a:off x="258850" y="136525"/>
            <a:ext cx="245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ca" sz="1200"/>
              <a:t>We observe </a:t>
            </a:r>
            <a:r>
              <a:rPr b="1" i="1" lang="ca" sz="1200"/>
              <a:t>extreme species </a:t>
            </a:r>
            <a:r>
              <a:rPr i="1" lang="ca" sz="1200"/>
              <a:t>within primate family clades </a:t>
            </a:r>
            <a:r>
              <a:rPr lang="ca" sz="1200"/>
              <a:t>(as we did with the previous dataset)</a:t>
            </a:r>
            <a:endParaRPr sz="1200"/>
          </a:p>
        </p:txBody>
      </p:sp>
      <p:sp>
        <p:nvSpPr>
          <p:cNvPr id="90" name="Google Shape;90;p16"/>
          <p:cNvSpPr txBox="1"/>
          <p:nvPr/>
        </p:nvSpPr>
        <p:spPr>
          <a:xfrm>
            <a:off x="258850" y="805300"/>
            <a:ext cx="1904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700"/>
              <a:t>Every family labelled with a different colour</a:t>
            </a:r>
            <a:endParaRPr sz="7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2"/>
          <p:cNvSpPr/>
          <p:nvPr/>
        </p:nvSpPr>
        <p:spPr>
          <a:xfrm>
            <a:off x="237500" y="129000"/>
            <a:ext cx="2900400" cy="575100"/>
          </a:xfrm>
          <a:prstGeom prst="roundRect">
            <a:avLst>
              <a:gd fmla="val 16667" name="adj"/>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b="1" sz="1600"/>
          </a:p>
          <a:p>
            <a:pPr indent="0" lvl="0" marL="0" rtl="0" algn="ctr">
              <a:spcBef>
                <a:spcPts val="0"/>
              </a:spcBef>
              <a:spcAft>
                <a:spcPts val="0"/>
              </a:spcAft>
              <a:buClr>
                <a:srgbClr val="000000"/>
              </a:buClr>
              <a:buSzPts val="1100"/>
              <a:buFont typeface="Arial"/>
              <a:buNone/>
            </a:pPr>
            <a:r>
              <a:rPr b="1" lang="ca" sz="1700">
                <a:solidFill>
                  <a:schemeClr val="dk1"/>
                </a:solidFill>
              </a:rPr>
              <a:t>Final Summary</a:t>
            </a:r>
            <a:endParaRPr i="1" sz="1900">
              <a:solidFill>
                <a:schemeClr val="dk1"/>
              </a:solidFill>
            </a:endParaRPr>
          </a:p>
          <a:p>
            <a:pPr indent="0" lvl="0" marL="0" rtl="0" algn="ctr">
              <a:spcBef>
                <a:spcPts val="0"/>
              </a:spcBef>
              <a:spcAft>
                <a:spcPts val="0"/>
              </a:spcAft>
              <a:buClr>
                <a:srgbClr val="000000"/>
              </a:buClr>
              <a:buSzPts val="1100"/>
              <a:buFont typeface="Arial"/>
              <a:buNone/>
            </a:pPr>
            <a:r>
              <a:t/>
            </a:r>
            <a:endParaRPr b="1" sz="1600"/>
          </a:p>
        </p:txBody>
      </p:sp>
      <p:sp>
        <p:nvSpPr>
          <p:cNvPr id="509" name="Google Shape;509;p52"/>
          <p:cNvSpPr txBox="1"/>
          <p:nvPr/>
        </p:nvSpPr>
        <p:spPr>
          <a:xfrm>
            <a:off x="318750" y="1115625"/>
            <a:ext cx="82146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i="1" sz="1600"/>
          </a:p>
          <a:p>
            <a:pPr indent="-330200" lvl="0" marL="457200" rtl="0" algn="l">
              <a:spcBef>
                <a:spcPts val="0"/>
              </a:spcBef>
              <a:spcAft>
                <a:spcPts val="0"/>
              </a:spcAft>
              <a:buSzPts val="1600"/>
              <a:buChar char="●"/>
            </a:pPr>
            <a:r>
              <a:rPr b="1" i="1" lang="ca" sz="1600">
                <a:solidFill>
                  <a:srgbClr val="274E13"/>
                </a:solidFill>
              </a:rPr>
              <a:t>Neoplasia Prevalence </a:t>
            </a:r>
            <a:r>
              <a:rPr lang="ca" sz="1600">
                <a:solidFill>
                  <a:schemeClr val="dk1"/>
                </a:solidFill>
              </a:rPr>
              <a:t>appears is the trait with the largest # of links with neoplasm annotation databases fort both, the CAAS and PGLS methodologies</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ca" sz="1600">
                <a:solidFill>
                  <a:schemeClr val="dk1"/>
                </a:solidFill>
              </a:rPr>
              <a:t>Top ranked genes from </a:t>
            </a:r>
            <a:r>
              <a:rPr i="1" lang="ca" sz="1600">
                <a:solidFill>
                  <a:schemeClr val="dk1"/>
                </a:solidFill>
              </a:rPr>
              <a:t>Neoplasia and</a:t>
            </a:r>
            <a:r>
              <a:rPr lang="ca" sz="1600">
                <a:solidFill>
                  <a:schemeClr val="dk1"/>
                </a:solidFill>
              </a:rPr>
              <a:t> </a:t>
            </a:r>
            <a:r>
              <a:rPr i="1" lang="ca" sz="1600">
                <a:solidFill>
                  <a:schemeClr val="dk1"/>
                </a:solidFill>
              </a:rPr>
              <a:t>Malignancy Prevalence </a:t>
            </a:r>
            <a:r>
              <a:rPr lang="ca" sz="1600">
                <a:solidFill>
                  <a:schemeClr val="dk1"/>
                </a:solidFill>
              </a:rPr>
              <a:t>correlation analysis also play roles in some cancer subtypes (</a:t>
            </a:r>
            <a:r>
              <a:rPr i="1" lang="ca" sz="1600">
                <a:solidFill>
                  <a:schemeClr val="dk1"/>
                </a:solidFill>
              </a:rPr>
              <a:t>e.g.</a:t>
            </a:r>
            <a:r>
              <a:rPr lang="ca" sz="1600">
                <a:solidFill>
                  <a:schemeClr val="dk1"/>
                </a:solidFill>
              </a:rPr>
              <a:t>, </a:t>
            </a:r>
            <a:r>
              <a:rPr i="1" lang="ca" sz="1300">
                <a:solidFill>
                  <a:schemeClr val="dk1"/>
                </a:solidFill>
              </a:rPr>
              <a:t>KLK3 / TNFRFS10D / HBP1 /EWSR1.</a:t>
            </a:r>
            <a:r>
              <a:rPr lang="ca" sz="1600">
                <a:solidFill>
                  <a:schemeClr val="dk1"/>
                </a:solidFill>
              </a:rPr>
              <a:t>.) </a:t>
            </a:r>
            <a:endParaRPr sz="1600">
              <a:solidFill>
                <a:schemeClr val="dk1"/>
              </a:solidFill>
            </a:endParaRPr>
          </a:p>
          <a:p>
            <a:pPr indent="0" lvl="0" marL="457200" rtl="0" algn="l">
              <a:spcBef>
                <a:spcPts val="0"/>
              </a:spcBef>
              <a:spcAft>
                <a:spcPts val="0"/>
              </a:spcAft>
              <a:buNone/>
            </a:pPr>
            <a:r>
              <a:t/>
            </a:r>
            <a:endParaRPr i="1" sz="1600">
              <a:solidFill>
                <a:schemeClr val="dk1"/>
              </a:solidFill>
            </a:endParaRPr>
          </a:p>
          <a:p>
            <a:pPr indent="-330200" lvl="0" marL="457200" rtl="0" algn="l">
              <a:spcBef>
                <a:spcPts val="0"/>
              </a:spcBef>
              <a:spcAft>
                <a:spcPts val="0"/>
              </a:spcAft>
              <a:buSzPts val="1600"/>
              <a:buChar char="●"/>
            </a:pPr>
            <a:r>
              <a:rPr lang="ca" sz="1600"/>
              <a:t>Most of the associated genesets are enriched for </a:t>
            </a:r>
            <a:r>
              <a:rPr i="1" lang="ca" sz="1600">
                <a:solidFill>
                  <a:srgbClr val="980000"/>
                </a:solidFill>
              </a:rPr>
              <a:t>aminoacid synthesis, fatty acid absoption, inflamassome complex and apoptosis</a:t>
            </a:r>
            <a:r>
              <a:rPr i="1" lang="ca" sz="1600"/>
              <a:t>-related pathways biological categories</a:t>
            </a:r>
            <a:endParaRPr i="1" sz="1600"/>
          </a:p>
          <a:p>
            <a:pPr indent="0" lvl="0" marL="45720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ca" sz="1600"/>
              <a:t> </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3"/>
          <p:cNvSpPr txBox="1"/>
          <p:nvPr/>
        </p:nvSpPr>
        <p:spPr>
          <a:xfrm>
            <a:off x="581350" y="2299600"/>
            <a:ext cx="3526500"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txBox="1"/>
          <p:nvPr/>
        </p:nvSpPr>
        <p:spPr>
          <a:xfrm>
            <a:off x="581350" y="2549025"/>
            <a:ext cx="3328800" cy="13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txBox="1"/>
          <p:nvPr/>
        </p:nvSpPr>
        <p:spPr>
          <a:xfrm>
            <a:off x="123750" y="1153000"/>
            <a:ext cx="33957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1500"/>
              <a:t>Comparative and </a:t>
            </a:r>
            <a:endParaRPr b="1" sz="1500"/>
          </a:p>
          <a:p>
            <a:pPr indent="0" lvl="0" marL="0" rtl="0" algn="ctr">
              <a:spcBef>
                <a:spcPts val="0"/>
              </a:spcBef>
              <a:spcAft>
                <a:spcPts val="0"/>
              </a:spcAft>
              <a:buNone/>
            </a:pPr>
            <a:r>
              <a:rPr b="1" lang="ca" sz="1500"/>
              <a:t>Evolutionary Genomics Lab</a:t>
            </a:r>
            <a:endParaRPr b="1"/>
          </a:p>
        </p:txBody>
      </p:sp>
      <p:pic>
        <p:nvPicPr>
          <p:cNvPr id="517" name="Google Shape;517;p53"/>
          <p:cNvPicPr preferRelativeResize="0"/>
          <p:nvPr/>
        </p:nvPicPr>
        <p:blipFill rotWithShape="1">
          <a:blip r:embed="rId3">
            <a:alphaModFix/>
          </a:blip>
          <a:srcRect b="47567" l="42384" r="47245" t="36808"/>
          <a:stretch/>
        </p:blipFill>
        <p:spPr>
          <a:xfrm>
            <a:off x="1957175" y="2409200"/>
            <a:ext cx="1294450" cy="1108401"/>
          </a:xfrm>
          <a:prstGeom prst="rect">
            <a:avLst/>
          </a:prstGeom>
          <a:noFill/>
          <a:ln>
            <a:noFill/>
          </a:ln>
        </p:spPr>
      </p:pic>
      <p:pic>
        <p:nvPicPr>
          <p:cNvPr id="518" name="Google Shape;518;p53"/>
          <p:cNvPicPr preferRelativeResize="0"/>
          <p:nvPr/>
        </p:nvPicPr>
        <p:blipFill rotWithShape="1">
          <a:blip r:embed="rId3">
            <a:alphaModFix/>
          </a:blip>
          <a:srcRect b="23703" l="29650" r="59217" t="64868"/>
          <a:stretch/>
        </p:blipFill>
        <p:spPr>
          <a:xfrm>
            <a:off x="3762900" y="2532187"/>
            <a:ext cx="1557548" cy="908649"/>
          </a:xfrm>
          <a:prstGeom prst="rect">
            <a:avLst/>
          </a:prstGeom>
          <a:noFill/>
          <a:ln>
            <a:noFill/>
          </a:ln>
        </p:spPr>
      </p:pic>
      <p:sp>
        <p:nvSpPr>
          <p:cNvPr id="519" name="Google Shape;519;p53"/>
          <p:cNvSpPr/>
          <p:nvPr/>
        </p:nvSpPr>
        <p:spPr>
          <a:xfrm>
            <a:off x="555300" y="334925"/>
            <a:ext cx="2545500" cy="419400"/>
          </a:xfrm>
          <a:prstGeom prst="roundRect">
            <a:avLst>
              <a:gd fmla="val 16667" name="adj"/>
            </a:avLst>
          </a:prstGeom>
          <a:solidFill>
            <a:srgbClr val="C9DAF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ca" sz="1800"/>
              <a:t>Acknowledgements</a:t>
            </a:r>
            <a:endParaRPr i="0" sz="1800" u="none" cap="none" strike="noStrike">
              <a:solidFill>
                <a:srgbClr val="000000"/>
              </a:solidFill>
            </a:endParaRPr>
          </a:p>
        </p:txBody>
      </p:sp>
      <p:sp>
        <p:nvSpPr>
          <p:cNvPr id="520" name="Google Shape;520;p53"/>
          <p:cNvSpPr txBox="1"/>
          <p:nvPr/>
        </p:nvSpPr>
        <p:spPr>
          <a:xfrm>
            <a:off x="2030950" y="3679050"/>
            <a:ext cx="11469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900"/>
              <a:t>Gerard Muntané</a:t>
            </a:r>
            <a:endParaRPr b="1" sz="900"/>
          </a:p>
        </p:txBody>
      </p:sp>
      <p:sp>
        <p:nvSpPr>
          <p:cNvPr id="521" name="Google Shape;521;p53"/>
          <p:cNvSpPr txBox="1"/>
          <p:nvPr/>
        </p:nvSpPr>
        <p:spPr>
          <a:xfrm>
            <a:off x="3896875" y="3465388"/>
            <a:ext cx="12945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900"/>
              <a:t>Arcadi Navarro</a:t>
            </a:r>
            <a:endParaRPr b="1" sz="900"/>
          </a:p>
        </p:txBody>
      </p:sp>
      <p:pic>
        <p:nvPicPr>
          <p:cNvPr id="522" name="Google Shape;522;p53"/>
          <p:cNvPicPr preferRelativeResize="0"/>
          <p:nvPr/>
        </p:nvPicPr>
        <p:blipFill>
          <a:blip r:embed="rId4">
            <a:alphaModFix/>
          </a:blip>
          <a:stretch>
            <a:fillRect/>
          </a:stretch>
        </p:blipFill>
        <p:spPr>
          <a:xfrm>
            <a:off x="6014723" y="2299606"/>
            <a:ext cx="1085850" cy="1362075"/>
          </a:xfrm>
          <a:prstGeom prst="rect">
            <a:avLst/>
          </a:prstGeom>
          <a:noFill/>
          <a:ln cap="flat" cmpd="sng" w="19050">
            <a:solidFill>
              <a:schemeClr val="dk1"/>
            </a:solidFill>
            <a:prstDash val="solid"/>
            <a:round/>
            <a:headEnd len="sm" w="sm" type="none"/>
            <a:tailEnd len="sm" w="sm" type="none"/>
          </a:ln>
        </p:spPr>
      </p:pic>
      <p:sp>
        <p:nvSpPr>
          <p:cNvPr id="523" name="Google Shape;523;p53"/>
          <p:cNvSpPr txBox="1"/>
          <p:nvPr/>
        </p:nvSpPr>
        <p:spPr>
          <a:xfrm>
            <a:off x="5910400" y="3661675"/>
            <a:ext cx="1294500" cy="27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ca" sz="900"/>
              <a:t>David Juan</a:t>
            </a:r>
            <a:endParaRPr b="1" sz="900"/>
          </a:p>
        </p:txBody>
      </p:sp>
      <p:pic>
        <p:nvPicPr>
          <p:cNvPr id="524" name="Google Shape;524;p53"/>
          <p:cNvPicPr preferRelativeResize="0"/>
          <p:nvPr/>
        </p:nvPicPr>
        <p:blipFill>
          <a:blip r:embed="rId5">
            <a:alphaModFix/>
          </a:blip>
          <a:stretch>
            <a:fillRect/>
          </a:stretch>
        </p:blipFill>
        <p:spPr>
          <a:xfrm>
            <a:off x="3978476" y="113674"/>
            <a:ext cx="2286000" cy="1571625"/>
          </a:xfrm>
          <a:prstGeom prst="rect">
            <a:avLst/>
          </a:prstGeom>
          <a:noFill/>
          <a:ln>
            <a:noFill/>
          </a:ln>
        </p:spPr>
      </p:pic>
      <p:pic>
        <p:nvPicPr>
          <p:cNvPr id="525" name="Google Shape;525;p53"/>
          <p:cNvPicPr preferRelativeResize="0"/>
          <p:nvPr/>
        </p:nvPicPr>
        <p:blipFill rotWithShape="1">
          <a:blip r:embed="rId6">
            <a:alphaModFix/>
          </a:blip>
          <a:srcRect b="0" l="0" r="0" t="0"/>
          <a:stretch/>
        </p:blipFill>
        <p:spPr>
          <a:xfrm>
            <a:off x="6399152" y="487988"/>
            <a:ext cx="2744850" cy="822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54"/>
          <p:cNvPicPr preferRelativeResize="0"/>
          <p:nvPr/>
        </p:nvPicPr>
        <p:blipFill rotWithShape="1">
          <a:blip r:embed="rId3">
            <a:alphaModFix/>
          </a:blip>
          <a:srcRect b="0" l="0" r="14683" t="0"/>
          <a:stretch/>
        </p:blipFill>
        <p:spPr>
          <a:xfrm>
            <a:off x="7323725" y="0"/>
            <a:ext cx="1820275" cy="2789500"/>
          </a:xfrm>
          <a:prstGeom prst="rect">
            <a:avLst/>
          </a:prstGeom>
          <a:noFill/>
          <a:ln>
            <a:noFill/>
          </a:ln>
        </p:spPr>
      </p:pic>
      <p:sp>
        <p:nvSpPr>
          <p:cNvPr id="531" name="Google Shape;531;p54"/>
          <p:cNvSpPr/>
          <p:nvPr/>
        </p:nvSpPr>
        <p:spPr>
          <a:xfrm rot="-2515472">
            <a:off x="5954943" y="483423"/>
            <a:ext cx="1834615" cy="1230450"/>
          </a:xfrm>
          <a:prstGeom prst="wedgeRoundRectCallout">
            <a:avLst>
              <a:gd fmla="val 35026" name="adj1"/>
              <a:gd fmla="val 104119" name="adj2"/>
              <a:gd fmla="val 0" name="adj3"/>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ca" sz="2200"/>
              <a:t>Any questions?</a:t>
            </a:r>
            <a:endParaRPr b="1" sz="2200"/>
          </a:p>
        </p:txBody>
      </p:sp>
      <p:sp>
        <p:nvSpPr>
          <p:cNvPr id="532" name="Google Shape;532;p54"/>
          <p:cNvSpPr/>
          <p:nvPr/>
        </p:nvSpPr>
        <p:spPr>
          <a:xfrm>
            <a:off x="906675" y="1635700"/>
            <a:ext cx="4494600" cy="825600"/>
          </a:xfrm>
          <a:prstGeom prst="roundRect">
            <a:avLst>
              <a:gd fmla="val 16667" name="adj"/>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400"/>
          </a:p>
          <a:p>
            <a:pPr indent="0" lvl="0" marL="0" rtl="0" algn="ctr">
              <a:spcBef>
                <a:spcPts val="0"/>
              </a:spcBef>
              <a:spcAft>
                <a:spcPts val="0"/>
              </a:spcAft>
              <a:buClr>
                <a:srgbClr val="000000"/>
              </a:buClr>
              <a:buSzPts val="1100"/>
              <a:buFont typeface="Arial"/>
              <a:buNone/>
            </a:pPr>
            <a:r>
              <a:t/>
            </a:r>
            <a:endParaRPr b="1" sz="2400">
              <a:solidFill>
                <a:srgbClr val="000000"/>
              </a:solidFill>
            </a:endParaRPr>
          </a:p>
          <a:p>
            <a:pPr indent="0" lvl="0" marL="0" rtl="0" algn="ctr">
              <a:spcBef>
                <a:spcPts val="0"/>
              </a:spcBef>
              <a:spcAft>
                <a:spcPts val="0"/>
              </a:spcAft>
              <a:buClr>
                <a:srgbClr val="000000"/>
              </a:buClr>
              <a:buSzPts val="1100"/>
              <a:buFont typeface="Arial"/>
              <a:buNone/>
            </a:pPr>
            <a:r>
              <a:t/>
            </a:r>
            <a:endParaRPr sz="2400">
              <a:solidFill>
                <a:srgbClr val="000000"/>
              </a:solidFill>
            </a:endParaRPr>
          </a:p>
          <a:p>
            <a:pPr indent="0" lvl="0" marL="0" rtl="0" algn="ctr">
              <a:spcBef>
                <a:spcPts val="0"/>
              </a:spcBef>
              <a:spcAft>
                <a:spcPts val="0"/>
              </a:spcAft>
              <a:buClr>
                <a:srgbClr val="000000"/>
              </a:buClr>
              <a:buSzPts val="1100"/>
              <a:buFont typeface="Arial"/>
              <a:buNone/>
            </a:pPr>
            <a:r>
              <a:rPr b="1" lang="ca" sz="3000">
                <a:solidFill>
                  <a:srgbClr val="000000"/>
                </a:solidFill>
              </a:rPr>
              <a:t>Thanks</a:t>
            </a:r>
            <a:r>
              <a:rPr lang="ca" sz="2200">
                <a:solidFill>
                  <a:srgbClr val="000000"/>
                </a:solidFill>
              </a:rPr>
              <a:t>!!</a:t>
            </a:r>
            <a:endParaRPr b="1" sz="2200">
              <a:solidFill>
                <a:srgbClr val="000000"/>
              </a:solidFill>
            </a:endParaRPr>
          </a:p>
          <a:p>
            <a:pPr indent="0" lvl="0" marL="0" rtl="0" algn="ctr">
              <a:spcBef>
                <a:spcPts val="0"/>
              </a:spcBef>
              <a:spcAft>
                <a:spcPts val="0"/>
              </a:spcAft>
              <a:buClr>
                <a:srgbClr val="000000"/>
              </a:buClr>
              <a:buSzPts val="1100"/>
              <a:buFont typeface="Arial"/>
              <a:buNone/>
            </a:pPr>
            <a:r>
              <a:t/>
            </a:r>
            <a:endParaRPr sz="2400">
              <a:solidFill>
                <a:srgbClr val="000000"/>
              </a:solidFill>
            </a:endParaRPr>
          </a:p>
          <a:p>
            <a:pPr indent="0" lvl="0" marL="0" rtl="0" algn="ctr">
              <a:spcBef>
                <a:spcPts val="0"/>
              </a:spcBef>
              <a:spcAft>
                <a:spcPts val="0"/>
              </a:spcAft>
              <a:buNone/>
            </a:pPr>
            <a:r>
              <a:t/>
            </a:r>
            <a:endParaRPr sz="1100"/>
          </a:p>
          <a:p>
            <a:pPr indent="0" lvl="0" marL="0" rtl="0" algn="l">
              <a:spcBef>
                <a:spcPts val="0"/>
              </a:spcBef>
              <a:spcAft>
                <a:spcPts val="0"/>
              </a:spcAft>
              <a:buNone/>
            </a:pPr>
            <a:r>
              <a:t/>
            </a:r>
            <a:endParaRPr sz="1100"/>
          </a:p>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55"/>
          <p:cNvPicPr preferRelativeResize="0"/>
          <p:nvPr/>
        </p:nvPicPr>
        <p:blipFill rotWithShape="1">
          <a:blip r:embed="rId3">
            <a:alphaModFix/>
          </a:blip>
          <a:srcRect b="0" l="0" r="0" t="0"/>
          <a:stretch/>
        </p:blipFill>
        <p:spPr>
          <a:xfrm>
            <a:off x="2886185" y="3962675"/>
            <a:ext cx="3371624" cy="1010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nvSpPr>
        <p:spPr>
          <a:xfrm>
            <a:off x="4749700" y="258500"/>
            <a:ext cx="4260300" cy="8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sp>
        <p:nvSpPr>
          <p:cNvPr id="96" name="Google Shape;96;p17"/>
          <p:cNvSpPr txBox="1"/>
          <p:nvPr/>
        </p:nvSpPr>
        <p:spPr>
          <a:xfrm>
            <a:off x="280200" y="208900"/>
            <a:ext cx="4260300" cy="520200"/>
          </a:xfrm>
          <a:prstGeom prst="rect">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ca" sz="2300"/>
              <a:t>Data quality</a:t>
            </a:r>
            <a:r>
              <a:rPr lang="ca" sz="2300"/>
              <a:t>: a </a:t>
            </a:r>
            <a:r>
              <a:rPr lang="ca" sz="2300"/>
              <a:t>new balance</a:t>
            </a:r>
            <a:endParaRPr sz="2300">
              <a:solidFill>
                <a:srgbClr val="000000"/>
              </a:solidFill>
            </a:endParaRPr>
          </a:p>
        </p:txBody>
      </p:sp>
      <p:pic>
        <p:nvPicPr>
          <p:cNvPr id="97" name="Google Shape;97;p17"/>
          <p:cNvPicPr preferRelativeResize="0"/>
          <p:nvPr/>
        </p:nvPicPr>
        <p:blipFill>
          <a:blip r:embed="rId3">
            <a:alphaModFix/>
          </a:blip>
          <a:stretch>
            <a:fillRect/>
          </a:stretch>
        </p:blipFill>
        <p:spPr>
          <a:xfrm>
            <a:off x="1798762" y="2837550"/>
            <a:ext cx="1533399" cy="1185249"/>
          </a:xfrm>
          <a:prstGeom prst="rect">
            <a:avLst/>
          </a:prstGeom>
          <a:noFill/>
          <a:ln>
            <a:noFill/>
          </a:ln>
        </p:spPr>
      </p:pic>
      <p:sp>
        <p:nvSpPr>
          <p:cNvPr id="98" name="Google Shape;98;p17"/>
          <p:cNvSpPr/>
          <p:nvPr/>
        </p:nvSpPr>
        <p:spPr>
          <a:xfrm>
            <a:off x="4674275" y="2963675"/>
            <a:ext cx="2407500" cy="824400"/>
          </a:xfrm>
          <a:prstGeom prst="roundRect">
            <a:avLst>
              <a:gd fmla="val 16667" name="adj"/>
            </a:avLst>
          </a:prstGeom>
          <a:solidFill>
            <a:schemeClr val="lt1"/>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ca">
                <a:solidFill>
                  <a:schemeClr val="dk1"/>
                </a:solidFill>
              </a:rPr>
              <a:t>10 measurements x species</a:t>
            </a:r>
            <a:r>
              <a:rPr lang="ca">
                <a:solidFill>
                  <a:schemeClr val="dk1"/>
                </a:solidFill>
              </a:rPr>
              <a:t>, </a:t>
            </a:r>
            <a:endParaRPr>
              <a:solidFill>
                <a:schemeClr val="dk1"/>
              </a:solidFill>
            </a:endParaRPr>
          </a:p>
          <a:p>
            <a:pPr indent="0" lvl="0" marL="0" rtl="0" algn="ctr">
              <a:spcBef>
                <a:spcPts val="0"/>
              </a:spcBef>
              <a:spcAft>
                <a:spcPts val="0"/>
              </a:spcAft>
              <a:buClr>
                <a:schemeClr val="dk1"/>
              </a:buClr>
              <a:buSzPts val="1100"/>
              <a:buFont typeface="Arial"/>
              <a:buNone/>
            </a:pPr>
            <a:r>
              <a:rPr lang="ca">
                <a:solidFill>
                  <a:schemeClr val="dk1"/>
                </a:solidFill>
              </a:rPr>
              <a:t>balanced trade off</a:t>
            </a:r>
            <a:endParaRPr/>
          </a:p>
        </p:txBody>
      </p:sp>
      <p:sp>
        <p:nvSpPr>
          <p:cNvPr id="99" name="Google Shape;99;p17"/>
          <p:cNvSpPr txBox="1"/>
          <p:nvPr/>
        </p:nvSpPr>
        <p:spPr>
          <a:xfrm>
            <a:off x="280200" y="946200"/>
            <a:ext cx="851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t>With the new filtering at the species level, there are two different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  Reduction at the species-level </a:t>
            </a:r>
            <a:r>
              <a:rPr b="1" lang="ca">
                <a:solidFill>
                  <a:srgbClr val="980000"/>
                </a:solidFill>
              </a:rPr>
              <a:t>accuracy</a:t>
            </a:r>
            <a:r>
              <a:rPr lang="ca"/>
              <a:t>. Representative species from the same genus are selected.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  Improvement of the trait dataset </a:t>
            </a:r>
            <a:r>
              <a:rPr b="1" lang="ca">
                <a:solidFill>
                  <a:srgbClr val="38761D"/>
                </a:solidFill>
              </a:rPr>
              <a:t>quality,</a:t>
            </a:r>
            <a:r>
              <a:rPr lang="ca"/>
              <a:t> with more reliable measurements as mean species values.</a:t>
            </a:r>
            <a:endParaRPr/>
          </a:p>
        </p:txBody>
      </p:sp>
      <p:cxnSp>
        <p:nvCxnSpPr>
          <p:cNvPr id="100" name="Google Shape;100;p17"/>
          <p:cNvCxnSpPr/>
          <p:nvPr/>
        </p:nvCxnSpPr>
        <p:spPr>
          <a:xfrm>
            <a:off x="391775" y="1482300"/>
            <a:ext cx="2100" cy="188400"/>
          </a:xfrm>
          <a:prstGeom prst="straightConnector1">
            <a:avLst/>
          </a:prstGeom>
          <a:noFill/>
          <a:ln cap="flat" cmpd="sng" w="9525">
            <a:solidFill>
              <a:srgbClr val="980000"/>
            </a:solidFill>
            <a:prstDash val="solid"/>
            <a:round/>
            <a:headEnd len="med" w="med" type="none"/>
            <a:tailEnd len="med" w="med" type="triangle"/>
          </a:ln>
        </p:spPr>
      </p:cxnSp>
      <p:cxnSp>
        <p:nvCxnSpPr>
          <p:cNvPr id="101" name="Google Shape;101;p17"/>
          <p:cNvCxnSpPr/>
          <p:nvPr/>
        </p:nvCxnSpPr>
        <p:spPr>
          <a:xfrm rot="10800000">
            <a:off x="392825" y="1926175"/>
            <a:ext cx="0" cy="189600"/>
          </a:xfrm>
          <a:prstGeom prst="straightConnector1">
            <a:avLst/>
          </a:prstGeom>
          <a:noFill/>
          <a:ln cap="flat" cmpd="sng" w="9525">
            <a:solidFill>
              <a:srgbClr val="38761D"/>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nvSpPr>
        <p:spPr>
          <a:xfrm>
            <a:off x="4749700" y="258500"/>
            <a:ext cx="4260300" cy="88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p:txBody>
      </p:sp>
      <p:cxnSp>
        <p:nvCxnSpPr>
          <p:cNvPr id="107" name="Google Shape;107;p18"/>
          <p:cNvCxnSpPr/>
          <p:nvPr/>
        </p:nvCxnSpPr>
        <p:spPr>
          <a:xfrm>
            <a:off x="391775" y="1482300"/>
            <a:ext cx="2100" cy="188400"/>
          </a:xfrm>
          <a:prstGeom prst="straightConnector1">
            <a:avLst/>
          </a:prstGeom>
          <a:noFill/>
          <a:ln cap="flat" cmpd="sng" w="9525">
            <a:solidFill>
              <a:srgbClr val="980000"/>
            </a:solidFill>
            <a:prstDash val="solid"/>
            <a:round/>
            <a:headEnd len="med" w="med" type="none"/>
            <a:tailEnd len="med" w="med" type="triangle"/>
          </a:ln>
        </p:spPr>
      </p:cxnSp>
      <p:cxnSp>
        <p:nvCxnSpPr>
          <p:cNvPr id="108" name="Google Shape;108;p18"/>
          <p:cNvCxnSpPr/>
          <p:nvPr/>
        </p:nvCxnSpPr>
        <p:spPr>
          <a:xfrm rot="10800000">
            <a:off x="392825" y="1926175"/>
            <a:ext cx="0" cy="189600"/>
          </a:xfrm>
          <a:prstGeom prst="straightConnector1">
            <a:avLst/>
          </a:prstGeom>
          <a:noFill/>
          <a:ln cap="flat" cmpd="sng" w="9525">
            <a:solidFill>
              <a:srgbClr val="38761D"/>
            </a:solidFill>
            <a:prstDash val="solid"/>
            <a:round/>
            <a:headEnd len="med" w="med" type="none"/>
            <a:tailEnd len="med" w="med" type="triangle"/>
          </a:ln>
        </p:spPr>
      </p:cxnSp>
      <p:sp>
        <p:nvSpPr>
          <p:cNvPr id="109" name="Google Shape;109;p18"/>
          <p:cNvSpPr txBox="1"/>
          <p:nvPr/>
        </p:nvSpPr>
        <p:spPr>
          <a:xfrm>
            <a:off x="805800" y="3155075"/>
            <a:ext cx="3385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ca" sz="2100">
                <a:solidFill>
                  <a:srgbClr val="38761D"/>
                </a:solidFill>
              </a:rPr>
              <a:t>52 primate species</a:t>
            </a:r>
            <a:endParaRPr b="1" i="1" sz="2100">
              <a:solidFill>
                <a:srgbClr val="38761D"/>
              </a:solidFill>
            </a:endParaRPr>
          </a:p>
          <a:p>
            <a:pPr indent="0" lvl="0" marL="0" rtl="0" algn="ctr">
              <a:spcBef>
                <a:spcPts val="0"/>
              </a:spcBef>
              <a:spcAft>
                <a:spcPts val="0"/>
              </a:spcAft>
              <a:buNone/>
            </a:pPr>
            <a:r>
              <a:rPr b="1" i="1" lang="ca" sz="2100">
                <a:solidFill>
                  <a:srgbClr val="351C75"/>
                </a:solidFill>
              </a:rPr>
              <a:t>14 primate families</a:t>
            </a:r>
            <a:endParaRPr b="1" i="1" sz="2100">
              <a:solidFill>
                <a:srgbClr val="351C75"/>
              </a:solidFill>
            </a:endParaRPr>
          </a:p>
          <a:p>
            <a:pPr indent="0" lvl="0" marL="0" rtl="0" algn="l">
              <a:spcBef>
                <a:spcPts val="0"/>
              </a:spcBef>
              <a:spcAft>
                <a:spcPts val="0"/>
              </a:spcAft>
              <a:buNone/>
            </a:pPr>
            <a:r>
              <a:t/>
            </a:r>
            <a:endParaRPr/>
          </a:p>
        </p:txBody>
      </p:sp>
      <p:pic>
        <p:nvPicPr>
          <p:cNvPr id="110" name="Google Shape;110;p18"/>
          <p:cNvPicPr preferRelativeResize="0"/>
          <p:nvPr/>
        </p:nvPicPr>
        <p:blipFill>
          <a:blip r:embed="rId3">
            <a:alphaModFix/>
          </a:blip>
          <a:stretch>
            <a:fillRect/>
          </a:stretch>
        </p:blipFill>
        <p:spPr>
          <a:xfrm>
            <a:off x="4191000" y="2324088"/>
            <a:ext cx="3815100" cy="270866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11" name="Google Shape;111;p18"/>
          <p:cNvSpPr txBox="1"/>
          <p:nvPr/>
        </p:nvSpPr>
        <p:spPr>
          <a:xfrm>
            <a:off x="280200" y="208900"/>
            <a:ext cx="4260300" cy="520200"/>
          </a:xfrm>
          <a:prstGeom prst="rect">
            <a:avLst/>
          </a:prstGeom>
          <a:solidFill>
            <a:srgbClr val="CFE2F3"/>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ca" sz="2300"/>
              <a:t>Data quality</a:t>
            </a:r>
            <a:r>
              <a:rPr lang="ca" sz="2300"/>
              <a:t>: a new balance</a:t>
            </a:r>
            <a:endParaRPr sz="2300">
              <a:solidFill>
                <a:srgbClr val="000000"/>
              </a:solidFill>
            </a:endParaRPr>
          </a:p>
        </p:txBody>
      </p:sp>
      <p:sp>
        <p:nvSpPr>
          <p:cNvPr id="112" name="Google Shape;112;p18"/>
          <p:cNvSpPr txBox="1"/>
          <p:nvPr/>
        </p:nvSpPr>
        <p:spPr>
          <a:xfrm>
            <a:off x="280200" y="946200"/>
            <a:ext cx="8514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a:t>With the new filtering at the species level, there are two different impacts:</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  Reduction at the species-level </a:t>
            </a:r>
            <a:r>
              <a:rPr b="1" lang="ca">
                <a:solidFill>
                  <a:srgbClr val="980000"/>
                </a:solidFill>
              </a:rPr>
              <a:t>accuracy</a:t>
            </a:r>
            <a:r>
              <a:rPr lang="ca"/>
              <a:t>. Representative species from the same genus are selected.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  Improvement of the trait dataset </a:t>
            </a:r>
            <a:r>
              <a:rPr b="1" lang="ca">
                <a:solidFill>
                  <a:srgbClr val="38761D"/>
                </a:solidFill>
              </a:rPr>
              <a:t>quality,</a:t>
            </a:r>
            <a:r>
              <a:rPr lang="ca"/>
              <a:t> with more reliable measurements as mean species values.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5375675" y="1285350"/>
            <a:ext cx="34122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ca" u="sng">
                <a:solidFill>
                  <a:srgbClr val="073763"/>
                </a:solidFill>
              </a:rPr>
              <a:t>ONLY</a:t>
            </a:r>
            <a:r>
              <a:rPr b="1" i="1" lang="ca">
                <a:solidFill>
                  <a:srgbClr val="073763"/>
                </a:solidFill>
              </a:rPr>
              <a:t>* 9</a:t>
            </a:r>
            <a:r>
              <a:rPr b="1" i="1" lang="ca">
                <a:solidFill>
                  <a:srgbClr val="073763"/>
                </a:solidFill>
              </a:rPr>
              <a:t> species with </a:t>
            </a:r>
            <a:endParaRPr b="1" i="1">
              <a:solidFill>
                <a:srgbClr val="073763"/>
              </a:solidFill>
            </a:endParaRPr>
          </a:p>
          <a:p>
            <a:pPr indent="0" lvl="0" marL="0" rtl="0" algn="ctr">
              <a:spcBef>
                <a:spcPts val="0"/>
              </a:spcBef>
              <a:spcAft>
                <a:spcPts val="0"/>
              </a:spcAft>
              <a:buNone/>
            </a:pPr>
            <a:r>
              <a:rPr b="1" i="1" lang="ca">
                <a:solidFill>
                  <a:srgbClr val="073763"/>
                </a:solidFill>
              </a:rPr>
              <a:t>available UCSC genomes</a:t>
            </a:r>
            <a:endParaRPr b="1" i="1">
              <a:solidFill>
                <a:srgbClr val="073763"/>
              </a:solidFill>
            </a:endParaRPr>
          </a:p>
          <a:p>
            <a:pPr indent="0" lvl="0" marL="0" rtl="0" algn="ctr">
              <a:spcBef>
                <a:spcPts val="0"/>
              </a:spcBef>
              <a:spcAft>
                <a:spcPts val="0"/>
              </a:spcAft>
              <a:buNone/>
            </a:pPr>
            <a:r>
              <a:t/>
            </a:r>
            <a:endParaRPr b="1" i="1">
              <a:solidFill>
                <a:srgbClr val="073763"/>
              </a:solidFill>
            </a:endParaRPr>
          </a:p>
          <a:p>
            <a:pPr indent="0" lvl="0" marL="0" rtl="0" algn="ctr">
              <a:spcBef>
                <a:spcPts val="0"/>
              </a:spcBef>
              <a:spcAft>
                <a:spcPts val="0"/>
              </a:spcAft>
              <a:buNone/>
            </a:pPr>
            <a:r>
              <a:rPr b="1" i="1" lang="ca">
                <a:solidFill>
                  <a:srgbClr val="1155CC"/>
                </a:solidFill>
              </a:rPr>
              <a:t>7 species with genomic data for closest genus representative</a:t>
            </a:r>
            <a:endParaRPr b="1" i="1">
              <a:solidFill>
                <a:srgbClr val="1155CC"/>
              </a:solidFill>
            </a:endParaRPr>
          </a:p>
          <a:p>
            <a:pPr indent="0" lvl="0" marL="0" rtl="0" algn="ctr">
              <a:spcBef>
                <a:spcPts val="0"/>
              </a:spcBef>
              <a:spcAft>
                <a:spcPts val="0"/>
              </a:spcAft>
              <a:buNone/>
            </a:pPr>
            <a:r>
              <a:t/>
            </a:r>
            <a:endParaRPr b="1" i="1">
              <a:solidFill>
                <a:srgbClr val="073763"/>
              </a:solidFill>
            </a:endParaRPr>
          </a:p>
          <a:p>
            <a:pPr indent="0" lvl="0" marL="0" rtl="0" algn="ctr">
              <a:spcBef>
                <a:spcPts val="0"/>
              </a:spcBef>
              <a:spcAft>
                <a:spcPts val="0"/>
              </a:spcAft>
              <a:buNone/>
            </a:pPr>
            <a:r>
              <a:rPr b="1" i="1" lang="ca">
                <a:solidFill>
                  <a:srgbClr val="6FA8DC"/>
                </a:solidFill>
              </a:rPr>
              <a:t>1 species with genomic data for closest family representative</a:t>
            </a:r>
            <a:endParaRPr b="1" i="1">
              <a:solidFill>
                <a:srgbClr val="6FA8DC"/>
              </a:solidFill>
            </a:endParaRPr>
          </a:p>
        </p:txBody>
      </p:sp>
      <p:pic>
        <p:nvPicPr>
          <p:cNvPr id="118" name="Google Shape;118;p19"/>
          <p:cNvPicPr preferRelativeResize="0"/>
          <p:nvPr/>
        </p:nvPicPr>
        <p:blipFill>
          <a:blip r:embed="rId3">
            <a:alphaModFix/>
          </a:blip>
          <a:stretch>
            <a:fillRect/>
          </a:stretch>
        </p:blipFill>
        <p:spPr>
          <a:xfrm>
            <a:off x="152400" y="152400"/>
            <a:ext cx="5223276" cy="4867350"/>
          </a:xfrm>
          <a:prstGeom prst="rect">
            <a:avLst/>
          </a:prstGeom>
          <a:noFill/>
          <a:ln>
            <a:noFill/>
          </a:ln>
        </p:spPr>
      </p:pic>
      <p:sp>
        <p:nvSpPr>
          <p:cNvPr id="119" name="Google Shape;119;p19"/>
          <p:cNvSpPr/>
          <p:nvPr/>
        </p:nvSpPr>
        <p:spPr>
          <a:xfrm>
            <a:off x="5513950" y="352400"/>
            <a:ext cx="3273900" cy="4992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2100"/>
              <a:t>Available Genomes</a:t>
            </a:r>
            <a:endParaRPr sz="2100"/>
          </a:p>
        </p:txBody>
      </p:sp>
      <p:sp>
        <p:nvSpPr>
          <p:cNvPr id="120" name="Google Shape;120;p19"/>
          <p:cNvSpPr txBox="1"/>
          <p:nvPr/>
        </p:nvSpPr>
        <p:spPr>
          <a:xfrm>
            <a:off x="971925" y="4803450"/>
            <a:ext cx="3370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700"/>
              <a:t>Phylogenetic distribution of Neoplasia Prevalence values</a:t>
            </a:r>
            <a:endParaRPr b="1" sz="700"/>
          </a:p>
        </p:txBody>
      </p:sp>
      <p:sp>
        <p:nvSpPr>
          <p:cNvPr id="121" name="Google Shape;121;p19"/>
          <p:cNvSpPr txBox="1"/>
          <p:nvPr/>
        </p:nvSpPr>
        <p:spPr>
          <a:xfrm>
            <a:off x="5513950" y="4691300"/>
            <a:ext cx="3370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700"/>
              <a:t>*so we are only scratching the surface here!</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3">
            <a:alphaModFix/>
          </a:blip>
          <a:stretch>
            <a:fillRect/>
          </a:stretch>
        </p:blipFill>
        <p:spPr>
          <a:xfrm>
            <a:off x="152400" y="152400"/>
            <a:ext cx="5401525" cy="4759275"/>
          </a:xfrm>
          <a:prstGeom prst="rect">
            <a:avLst/>
          </a:prstGeom>
          <a:noFill/>
          <a:ln>
            <a:noFill/>
          </a:ln>
        </p:spPr>
      </p:pic>
      <p:sp>
        <p:nvSpPr>
          <p:cNvPr id="127" name="Google Shape;127;p20"/>
          <p:cNvSpPr txBox="1"/>
          <p:nvPr/>
        </p:nvSpPr>
        <p:spPr>
          <a:xfrm>
            <a:off x="5143500" y="1285350"/>
            <a:ext cx="37743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i="1">
              <a:solidFill>
                <a:srgbClr val="073763"/>
              </a:solidFill>
            </a:endParaRPr>
          </a:p>
          <a:p>
            <a:pPr indent="0" lvl="0" marL="0" rtl="0" algn="ctr">
              <a:spcBef>
                <a:spcPts val="0"/>
              </a:spcBef>
              <a:spcAft>
                <a:spcPts val="0"/>
              </a:spcAft>
              <a:buNone/>
            </a:pPr>
            <a:r>
              <a:t/>
            </a:r>
            <a:endParaRPr b="1" i="1">
              <a:solidFill>
                <a:srgbClr val="073763"/>
              </a:solidFill>
            </a:endParaRPr>
          </a:p>
          <a:p>
            <a:pPr indent="0" lvl="0" marL="0" rtl="0" algn="ctr">
              <a:spcBef>
                <a:spcPts val="0"/>
              </a:spcBef>
              <a:spcAft>
                <a:spcPts val="0"/>
              </a:spcAft>
              <a:buNone/>
            </a:pPr>
            <a:r>
              <a:rPr b="1" i="1" lang="ca">
                <a:solidFill>
                  <a:srgbClr val="7F6000"/>
                </a:solidFill>
              </a:rPr>
              <a:t>~37</a:t>
            </a:r>
            <a:r>
              <a:rPr b="1" i="1" lang="ca">
                <a:solidFill>
                  <a:srgbClr val="7F6000"/>
                </a:solidFill>
              </a:rPr>
              <a:t> species with genomic data for genomes coming from the </a:t>
            </a:r>
            <a:endParaRPr b="1" i="1">
              <a:solidFill>
                <a:srgbClr val="7F6000"/>
              </a:solidFill>
            </a:endParaRPr>
          </a:p>
          <a:p>
            <a:pPr indent="0" lvl="0" marL="0" rtl="0" algn="ctr">
              <a:spcBef>
                <a:spcPts val="0"/>
              </a:spcBef>
              <a:spcAft>
                <a:spcPts val="0"/>
              </a:spcAft>
              <a:buNone/>
            </a:pPr>
            <a:r>
              <a:rPr i="1" lang="ca">
                <a:solidFill>
                  <a:srgbClr val="7F6000"/>
                </a:solidFill>
              </a:rPr>
              <a:t>Primate Sequencing Initiative Consortium (PSIC)</a:t>
            </a:r>
            <a:endParaRPr i="1">
              <a:solidFill>
                <a:srgbClr val="7F6000"/>
              </a:solidFill>
            </a:endParaRPr>
          </a:p>
          <a:p>
            <a:pPr indent="0" lvl="0" marL="0" rtl="0" algn="ctr">
              <a:spcBef>
                <a:spcPts val="0"/>
              </a:spcBef>
              <a:spcAft>
                <a:spcPts val="0"/>
              </a:spcAft>
              <a:buNone/>
            </a:pPr>
            <a:r>
              <a:t/>
            </a:r>
            <a:endParaRPr b="1" i="1">
              <a:solidFill>
                <a:srgbClr val="6FA8DC"/>
              </a:solidFill>
            </a:endParaRPr>
          </a:p>
        </p:txBody>
      </p:sp>
      <p:sp>
        <p:nvSpPr>
          <p:cNvPr id="128" name="Google Shape;128;p20"/>
          <p:cNvSpPr/>
          <p:nvPr/>
        </p:nvSpPr>
        <p:spPr>
          <a:xfrm>
            <a:off x="5636125" y="352400"/>
            <a:ext cx="3151800" cy="6897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2100"/>
              <a:t>Eventually, we will be able to add...</a:t>
            </a:r>
            <a:endParaRPr sz="2100"/>
          </a:p>
        </p:txBody>
      </p:sp>
      <p:pic>
        <p:nvPicPr>
          <p:cNvPr id="129" name="Google Shape;129;p20"/>
          <p:cNvPicPr preferRelativeResize="0"/>
          <p:nvPr/>
        </p:nvPicPr>
        <p:blipFill>
          <a:blip r:embed="rId4">
            <a:alphaModFix/>
          </a:blip>
          <a:stretch>
            <a:fillRect/>
          </a:stretch>
        </p:blipFill>
        <p:spPr>
          <a:xfrm>
            <a:off x="5983201" y="2547450"/>
            <a:ext cx="2197151" cy="689825"/>
          </a:xfrm>
          <a:prstGeom prst="rect">
            <a:avLst/>
          </a:prstGeom>
          <a:noFill/>
          <a:ln>
            <a:noFill/>
          </a:ln>
        </p:spPr>
      </p:pic>
      <p:sp>
        <p:nvSpPr>
          <p:cNvPr id="130" name="Google Shape;130;p20"/>
          <p:cNvSpPr txBox="1"/>
          <p:nvPr/>
        </p:nvSpPr>
        <p:spPr>
          <a:xfrm>
            <a:off x="819525" y="4803450"/>
            <a:ext cx="33705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700"/>
              <a:t>Phylogenetic distribution of Neoplasia Prevalence values</a:t>
            </a:r>
            <a:endParaRPr b="1"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b="0" l="0" r="0" t="5320"/>
          <a:stretch/>
        </p:blipFill>
        <p:spPr>
          <a:xfrm>
            <a:off x="214725" y="281125"/>
            <a:ext cx="4939700" cy="4581249"/>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136" name="Google Shape;136;p21"/>
          <p:cNvSpPr txBox="1"/>
          <p:nvPr/>
        </p:nvSpPr>
        <p:spPr>
          <a:xfrm>
            <a:off x="5380575" y="1440500"/>
            <a:ext cx="3055800" cy="342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ca" sz="1600" u="none" cap="none" strike="noStrike">
                <a:solidFill>
                  <a:srgbClr val="000000"/>
                </a:solidFill>
                <a:latin typeface="Arial"/>
                <a:ea typeface="Arial"/>
                <a:cs typeface="Arial"/>
                <a:sym typeface="Arial"/>
              </a:rPr>
              <a:t>The analyzed dataset is formed by </a:t>
            </a:r>
            <a:r>
              <a:rPr b="1" i="0" lang="ca" sz="1600" u="none" cap="none" strike="noStrike">
                <a:solidFill>
                  <a:srgbClr val="000000"/>
                </a:solidFill>
                <a:latin typeface="Arial"/>
                <a:ea typeface="Arial"/>
                <a:cs typeface="Arial"/>
                <a:sym typeface="Arial"/>
              </a:rPr>
              <a:t>16</a:t>
            </a:r>
            <a:r>
              <a:rPr b="1" lang="ca" sz="1600"/>
              <a:t>,</a:t>
            </a:r>
            <a:r>
              <a:rPr b="1" i="0" lang="ca" sz="1600" u="none" cap="none" strike="noStrike">
                <a:solidFill>
                  <a:srgbClr val="000000"/>
                </a:solidFill>
                <a:latin typeface="Arial"/>
                <a:ea typeface="Arial"/>
                <a:cs typeface="Arial"/>
                <a:sym typeface="Arial"/>
              </a:rPr>
              <a:t>343 best quality transcript </a:t>
            </a:r>
            <a:r>
              <a:rPr b="0" i="0" lang="ca" sz="1600" u="none" cap="none" strike="noStrike">
                <a:solidFill>
                  <a:srgbClr val="000000"/>
                </a:solidFill>
                <a:latin typeface="Arial"/>
                <a:ea typeface="Arial"/>
                <a:cs typeface="Arial"/>
                <a:sym typeface="Arial"/>
              </a:rPr>
              <a:t>alignments representing a human gene.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sz="1600"/>
          </a:p>
          <a:p>
            <a:pPr indent="0" lvl="0" marL="0" marR="0" rtl="0" algn="ctr">
              <a:lnSpc>
                <a:spcPct val="100000"/>
              </a:lnSpc>
              <a:spcBef>
                <a:spcPts val="0"/>
              </a:spcBef>
              <a:spcAft>
                <a:spcPts val="0"/>
              </a:spcAft>
              <a:buClr>
                <a:srgbClr val="000000"/>
              </a:buClr>
              <a:buSzPts val="1600"/>
              <a:buFont typeface="Arial"/>
              <a:buNone/>
            </a:pPr>
            <a:r>
              <a:rPr b="0" i="0" lang="ca" sz="1600" u="none" cap="none" strike="noStrike">
                <a:solidFill>
                  <a:srgbClr val="000000"/>
                </a:solidFill>
                <a:latin typeface="Arial"/>
                <a:ea typeface="Arial"/>
                <a:cs typeface="Arial"/>
                <a:sym typeface="Arial"/>
              </a:rPr>
              <a:t>This is our reference genomic dataset for trait analysis.</a:t>
            </a:r>
            <a:endParaRPr b="0" i="0" sz="1600" u="none" cap="none" strike="noStrike">
              <a:solidFill>
                <a:srgbClr val="000000"/>
              </a:solidFill>
              <a:latin typeface="Arial"/>
              <a:ea typeface="Arial"/>
              <a:cs typeface="Arial"/>
              <a:sym typeface="Arial"/>
            </a:endParaRPr>
          </a:p>
        </p:txBody>
      </p:sp>
      <p:sp>
        <p:nvSpPr>
          <p:cNvPr id="137" name="Google Shape;137;p21"/>
          <p:cNvSpPr/>
          <p:nvPr/>
        </p:nvSpPr>
        <p:spPr>
          <a:xfrm>
            <a:off x="5380575" y="352400"/>
            <a:ext cx="3273900" cy="4992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ca" sz="2100"/>
              <a:t>Final genomic dataset</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